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4"/>
  </p:sldMasterIdLst>
  <p:sldIdLst>
    <p:sldId id="256" r:id="rId5"/>
    <p:sldId id="282" r:id="rId6"/>
    <p:sldId id="280" r:id="rId7"/>
    <p:sldId id="259" r:id="rId8"/>
    <p:sldId id="258" r:id="rId9"/>
    <p:sldId id="260" r:id="rId10"/>
    <p:sldId id="261" r:id="rId11"/>
    <p:sldId id="263" r:id="rId12"/>
    <p:sldId id="266" r:id="rId13"/>
    <p:sldId id="275" r:id="rId14"/>
    <p:sldId id="265" r:id="rId15"/>
    <p:sldId id="267"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7891C-D977-47E5-7FC1-5C7B1C1B6C14}" v="79" dt="2024-02-03T19:30:57.286"/>
    <p1510:client id="{2AB7C085-FF04-6314-05F0-012A517E069C}" v="34" dt="2024-02-04T18:18:11.464"/>
    <p1510:client id="{355FE819-D3CD-C3D1-C001-B57B53591CF6}" v="14" dt="2024-02-03T19:32:12.314"/>
    <p1510:client id="{42C4E306-F101-EF30-6EFF-42D9EDD5B233}" v="253" dt="2024-02-03T23:34:18.871"/>
    <p1510:client id="{BFCF8B3C-D940-ACC8-9B80-46B5DFAA6F0F}" v="894" dt="2024-02-04T00:34:31.310"/>
    <p1510:client id="{D76EEEEE-1CF1-21A7-9962-2EA7C415DDED}" v="587" dt="2024-02-04T11:46:29.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18" y="2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EA3EA1-FD99-4A58-B2FD-908A48FB0AFA}" type="datetimeFigureOut">
              <a:rPr lang="en-GB" smtClean="0"/>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1275274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A3EA1-FD99-4A58-B2FD-908A48FB0AFA}" type="datetimeFigureOut">
              <a:rPr lang="en-GB" smtClean="0"/>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298865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A3EA1-FD99-4A58-B2FD-908A48FB0AFA}" type="datetimeFigureOut">
              <a:rPr lang="en-GB" smtClean="0"/>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DE2F5-E8BD-4229-B475-E688A9B2577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66311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A3EA1-FD99-4A58-B2FD-908A48FB0AFA}" type="datetimeFigureOut">
              <a:rPr lang="en-GB" smtClean="0"/>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3095274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A3EA1-FD99-4A58-B2FD-908A48FB0AFA}" type="datetimeFigureOut">
              <a:rPr lang="en-GB" smtClean="0"/>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DE2F5-E8BD-4229-B475-E688A9B2577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1108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A3EA1-FD99-4A58-B2FD-908A48FB0AFA}" type="datetimeFigureOut">
              <a:rPr lang="en-GB" smtClean="0"/>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2865714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EA3EA1-FD99-4A58-B2FD-908A48FB0AFA}" type="datetimeFigureOut">
              <a:rPr lang="en-GB" smtClean="0"/>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419397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EA3EA1-FD99-4A58-B2FD-908A48FB0AFA}" type="datetimeFigureOut">
              <a:rPr lang="en-GB" smtClean="0"/>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261517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EA3EA1-FD99-4A58-B2FD-908A48FB0AFA}" type="datetimeFigureOut">
              <a:rPr lang="en-GB" smtClean="0"/>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98212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A3EA1-FD99-4A58-B2FD-908A48FB0AFA}" type="datetimeFigureOut">
              <a:rPr lang="en-GB" smtClean="0"/>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35423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EA3EA1-FD99-4A58-B2FD-908A48FB0AFA}" type="datetimeFigureOut">
              <a:rPr lang="en-GB" smtClean="0"/>
              <a:t>20/01/2025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400348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EA3EA1-FD99-4A58-B2FD-908A48FB0AFA}" type="datetimeFigureOut">
              <a:rPr lang="en-GB" smtClean="0"/>
              <a:t>20/01/2025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88928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EA3EA1-FD99-4A58-B2FD-908A48FB0AFA}" type="datetimeFigureOut">
              <a:rPr lang="en-GB" smtClean="0"/>
              <a:t>20/01/2025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248552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A3EA1-FD99-4A58-B2FD-908A48FB0AFA}" type="datetimeFigureOut">
              <a:rPr lang="en-GB" smtClean="0"/>
              <a:t>20/01/2025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189804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EA3EA1-FD99-4A58-B2FD-908A48FB0AFA}" type="datetimeFigureOut">
              <a:rPr lang="en-GB" smtClean="0"/>
              <a:t>20/01/2025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338252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EA3EA1-FD99-4A58-B2FD-908A48FB0AFA}" type="datetimeFigureOut">
              <a:rPr lang="en-GB" smtClean="0"/>
              <a:t>20/01/2025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DE2F5-E8BD-4229-B475-E688A9B25771}" type="slidenum">
              <a:rPr lang="en-GB" smtClean="0"/>
              <a:t>‹#›</a:t>
            </a:fld>
            <a:endParaRPr lang="en-GB"/>
          </a:p>
        </p:txBody>
      </p:sp>
    </p:spTree>
    <p:extLst>
      <p:ext uri="{BB962C8B-B14F-4D97-AF65-F5344CB8AC3E}">
        <p14:creationId xmlns:p14="http://schemas.microsoft.com/office/powerpoint/2010/main" val="110922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EA3EA1-FD99-4A58-B2FD-908A48FB0AFA}" type="datetimeFigureOut">
              <a:rPr lang="en-GB" smtClean="0"/>
              <a:t>20/01/2025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30DE2F5-E8BD-4229-B475-E688A9B25771}" type="slidenum">
              <a:rPr lang="en-GB" smtClean="0"/>
              <a:t>‹#›</a:t>
            </a:fld>
            <a:endParaRPr lang="en-GB"/>
          </a:p>
        </p:txBody>
      </p:sp>
    </p:spTree>
    <p:extLst>
      <p:ext uri="{BB962C8B-B14F-4D97-AF65-F5344CB8AC3E}">
        <p14:creationId xmlns:p14="http://schemas.microsoft.com/office/powerpoint/2010/main" val="1581601519"/>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hacw.nhs.uk/community-paeds-courses" TargetMode="External"/><Relationship Id="rId7" Type="http://schemas.openxmlformats.org/officeDocument/2006/relationships/hyperlink" Target="https://www.worcestershire.gov.uk/council-services/childrens-services/virtual-family-hub/harmony-home"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www.startingwellworcs.nhs.uk/service" TargetMode="External"/><Relationship Id="rId4" Type="http://schemas.openxmlformats.org/officeDocument/2006/relationships/image" Target="../media/image24.png"/><Relationship Id="rId9"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hacw.nhs.uk/paediatric-ot" TargetMode="External"/><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www.worcestershire.gov.uk/council-services/adult-social-care/support-stay-independent-and-living-home/sensory-impairment-and" TargetMode="External"/><Relationship Id="rId5" Type="http://schemas.openxmlformats.org/officeDocument/2006/relationships/image" Target="../media/image27.png"/><Relationship Id="rId4" Type="http://schemas.openxmlformats.org/officeDocument/2006/relationships/hyperlink" Target="https://www.youtube.com/playlist?list=PLD8mTjvtwF2aSNCaoPzf4MODftKwGW_J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slide" Target="slide3.xml"/><Relationship Id="rId3" Type="http://schemas.openxmlformats.org/officeDocument/2006/relationships/hyperlink" Target="https://www.worcestershire.gov.uk/worcestershire-children-first-education-services/inclusion-educational-settings/social-emotional-and-mental-health" TargetMode="External"/><Relationship Id="rId7" Type="http://schemas.openxmlformats.org/officeDocument/2006/relationships/hyperlink" Target="https://camhs.hacw.nhs.uk/5-11" TargetMode="External"/><Relationship Id="rId12"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hyperlink" Target="https://camhs.hacw.nhs.uk/cast" TargetMode="External"/><Relationship Id="rId5" Type="http://schemas.openxmlformats.org/officeDocument/2006/relationships/hyperlink" Target="https://www.annafreud.org/resources/family-wellbeing/" TargetMode="Externa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hyperlink" Target="https://www.happymaps.co.u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ican.org.uk/help-for-families/" TargetMode="External"/><Relationship Id="rId13" Type="http://schemas.openxmlformats.org/officeDocument/2006/relationships/image" Target="../media/image4.pn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hyperlink" Target="https://www.bbc.co.uk/tiny-happy-people/what-is-tiny-happy-people/z6c9y9q" TargetMode="Externa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s://www.facebook.com/childrensSLT/" TargetMode="External"/><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hyperlink" Target="https://www.bbc.co.uk/cbeebies/grownups/speech-and-language-difficulties" TargetMode="External"/><Relationship Id="rId4" Type="http://schemas.openxmlformats.org/officeDocument/2006/relationships/hyperlink" Target="https://www.hacw.nhs.uk/childrens-speech-and-language-resources" TargetMode="External"/><Relationship Id="rId9" Type="http://schemas.openxmlformats.org/officeDocument/2006/relationships/image" Target="../media/image36.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slide" Target="slide3.xml"/><Relationship Id="rId3" Type="http://schemas.openxmlformats.org/officeDocument/2006/relationships/hyperlink" Target="https://primrosehospice.org/family-support/family-support-service/children-young-people/" TargetMode="External"/><Relationship Id="rId7" Type="http://schemas.openxmlformats.org/officeDocument/2006/relationships/hyperlink" Target="https://www.yss.org.uk/worcestershire-young-carers/" TargetMode="External"/><Relationship Id="rId12"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hyperlink" Target="https://beaconhouse.org.uk/resources/" TargetMode="External"/><Relationship Id="rId5" Type="http://schemas.openxmlformats.org/officeDocument/2006/relationships/hyperlink" Target="https://touchstones-support.org.uk/" TargetMode="Externa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hyperlink" Target="https://www.sibs.org.uk/about-sibs/" TargetMode="External"/><Relationship Id="rId1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xml"/><Relationship Id="rId3" Type="http://schemas.openxmlformats.org/officeDocument/2006/relationships/hyperlink" Target="https://www.worcestershire.gov.uk/sendiass" TargetMode="External"/><Relationship Id="rId7" Type="http://schemas.openxmlformats.org/officeDocument/2006/relationships/hyperlink" Target="https://www.worcestershire.gov.uk/sites/default/files/2022-10/SEND_Parent_Carer_Graduated_Response_Guidance_Final_Fully_accessible.pdf" TargetMode="External"/><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worcestershire.gov.uk/council-services/childrens-services/send-local-offer" TargetMode="External"/><Relationship Id="rId11" Type="http://schemas.openxmlformats.org/officeDocument/2006/relationships/hyperlink" Target="https://www.bbc.co.uk/bitesize/groups/c5vpkq13gpxt" TargetMode="External"/><Relationship Id="rId5" Type="http://schemas.openxmlformats.org/officeDocument/2006/relationships/hyperlink" Target="https://www.worcestershire.gov.uk/council-services/childrens-services/send-local-offer/send-health-and-wellbeing/health-services" TargetMode="External"/><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hyperlink" Target="https://www.worcestershire.gov.uk/council-services/childrens-services/virtual-family-hub"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ukadhd.com/what-is-it.htm" TargetMode="External"/><Relationship Id="rId3" Type="http://schemas.openxmlformats.org/officeDocument/2006/relationships/hyperlink" Target="https://www.nhs.uk/conditions/autism/" TargetMode="External"/><Relationship Id="rId7" Type="http://schemas.openxmlformats.org/officeDocument/2006/relationships/hyperlink" Target="https://www.helpguide.org/articles/add-adhd/when-your-child-has-attention-deficit-disorder-adhd.htm" TargetMode="External"/><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www.adhdfoundation.org.uk/services-for-families/" TargetMode="External"/><Relationship Id="rId5" Type="http://schemas.openxmlformats.org/officeDocument/2006/relationships/hyperlink" Target="https://www.hacw.nhs.uk/community-paeds-adhd" TargetMode="External"/><Relationship Id="rId15" Type="http://schemas.openxmlformats.org/officeDocument/2006/relationships/slide" Target="slide3.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www.youngminds.org.uk/parent/parents-a-z-mental-health-guide/adhd/" TargetMode="External"/><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nhs.uk/conditions/autism/" TargetMode="External"/><Relationship Id="rId7" Type="http://schemas.openxmlformats.org/officeDocument/2006/relationships/hyperlink" Target="https://autismwestmidlands.org.uk/family-information-downloads/"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autism.org.uk/what-we-do/support-in-the-community/family-support" TargetMode="External"/><Relationship Id="rId4" Type="http://schemas.openxmlformats.org/officeDocument/2006/relationships/image" Target="../media/image1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hyperlink" Target="http://www.thedyslexia-spldtrust.org.uk/"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www.nhs.uk/conditions/dyslexia/" TargetMode="External"/><Relationship Id="rId4" Type="http://schemas.openxmlformats.org/officeDocument/2006/relationships/hyperlink" Target="https://www.bdadyslexia.org.uk/advice/children" TargetMode="External"/><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hyperlink" Target="https://www.dyspraxia-ed.co.uk/dyspraxia-training/parents/" TargetMode="Externa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worcestershire.gov.uk/sites/default/files/2023-09/faqs_ep_ehc_assessments_sept_2023.pdf" TargetMode="External"/><Relationship Id="rId7"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hyperlink" Target="https://www.worcestershire.gov.uk/council-services/childrens-services/send-local-offer/ehcp-education-health-and-care-pla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1906" y="1839007"/>
            <a:ext cx="8329551" cy="3745910"/>
          </a:xfrm>
        </p:spPr>
        <p:txBody>
          <a:bodyPr vert="horz" lIns="91440" tIns="45720" rIns="91440" bIns="45720" rtlCol="0" anchor="t">
            <a:normAutofit/>
          </a:bodyPr>
          <a:lstStyle/>
          <a:p>
            <a:pPr algn="just">
              <a:lnSpc>
                <a:spcPct val="90000"/>
              </a:lnSpc>
            </a:pPr>
            <a:r>
              <a:rPr lang="en-GB" sz="5000" b="1" dirty="0">
                <a:solidFill>
                  <a:srgbClr val="00B050"/>
                </a:solidFill>
                <a:latin typeface="Comic Sans MS" panose="030F0702030302020204" pitchFamily="66" charset="0"/>
                <a:cs typeface="Calibri"/>
              </a:rPr>
              <a:t>Arrow Valley First School</a:t>
            </a:r>
            <a:br>
              <a:rPr lang="en-GB" sz="3800" dirty="0">
                <a:solidFill>
                  <a:srgbClr val="00B050"/>
                </a:solidFill>
                <a:latin typeface="Comic Sans MS" panose="030F0702030302020204" pitchFamily="66" charset="0"/>
              </a:rPr>
            </a:br>
            <a:br>
              <a:rPr lang="en-GB" sz="3800" dirty="0">
                <a:solidFill>
                  <a:srgbClr val="00B050"/>
                </a:solidFill>
                <a:latin typeface="Comic Sans MS" panose="030F0702030302020204" pitchFamily="66" charset="0"/>
              </a:rPr>
            </a:br>
            <a:r>
              <a:rPr lang="en-GB" sz="4400" dirty="0">
                <a:solidFill>
                  <a:schemeClr val="tx1"/>
                </a:solidFill>
                <a:latin typeface="Comic Sans MS" panose="030F0702030302020204" pitchFamily="66" charset="0"/>
                <a:ea typeface="Calibri"/>
                <a:cs typeface="Calibri"/>
              </a:rPr>
              <a:t>Useful information,   resources and website links for parent/carers of children with SEND.</a:t>
            </a:r>
          </a:p>
        </p:txBody>
      </p:sp>
      <p:pic>
        <p:nvPicPr>
          <p:cNvPr id="1026" name="Picture 2">
            <a:extLst>
              <a:ext uri="{FF2B5EF4-FFF2-40B4-BE49-F238E27FC236}">
                <a16:creationId xmlns:a16="http://schemas.microsoft.com/office/drawing/2014/main" id="{89EDF3DA-649F-219B-721D-593C3F6494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3731" y="274538"/>
            <a:ext cx="3765692" cy="13914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7A6D87-A775-F1E1-B536-404B2806EC3E}"/>
              </a:ext>
            </a:extLst>
          </p:cNvPr>
          <p:cNvPicPr>
            <a:picLocks noChangeAspect="1"/>
          </p:cNvPicPr>
          <p:nvPr/>
        </p:nvPicPr>
        <p:blipFill>
          <a:blip r:embed="rId3"/>
          <a:stretch>
            <a:fillRect/>
          </a:stretch>
        </p:blipFill>
        <p:spPr>
          <a:xfrm>
            <a:off x="9887748" y="274538"/>
            <a:ext cx="1877731" cy="1737511"/>
          </a:xfrm>
          <a:prstGeom prst="rect">
            <a:avLst/>
          </a:prstGeom>
        </p:spPr>
      </p:pic>
    </p:spTree>
    <p:extLst>
      <p:ext uri="{BB962C8B-B14F-4D97-AF65-F5344CB8AC3E}">
        <p14:creationId xmlns:p14="http://schemas.microsoft.com/office/powerpoint/2010/main" val="76167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011" y="242917"/>
            <a:ext cx="3368675" cy="688975"/>
          </a:xfrm>
        </p:spPr>
        <p:txBody>
          <a:bodyPr vert="horz" lIns="91440" tIns="45720" rIns="91440" bIns="45720" rtlCol="0" anchor="t">
            <a:normAutofit/>
          </a:bodyPr>
          <a:lstStyle/>
          <a:p>
            <a:r>
              <a:rPr lang="en-GB" sz="3800" b="1" dirty="0">
                <a:solidFill>
                  <a:srgbClr val="00B050"/>
                </a:solidFill>
                <a:latin typeface="Comic Sans MS" panose="030F0702030302020204" pitchFamily="66" charset="0"/>
                <a:ea typeface="+mj-lt"/>
                <a:cs typeface="Calibri"/>
              </a:rPr>
              <a:t>Parenting</a:t>
            </a:r>
            <a:endParaRPr lang="en-US" sz="3800" dirty="0">
              <a:solidFill>
                <a:srgbClr val="00B050"/>
              </a:solidFill>
              <a:latin typeface="Comic Sans MS" panose="030F0702030302020204" pitchFamily="66" charset="0"/>
            </a:endParaRPr>
          </a:p>
        </p:txBody>
      </p:sp>
      <p:pic>
        <p:nvPicPr>
          <p:cNvPr id="3" name="Picture 2" descr="A black text on a white background&#10;&#10;Description automatically generated">
            <a:extLst>
              <a:ext uri="{FF2B5EF4-FFF2-40B4-BE49-F238E27FC236}">
                <a16:creationId xmlns:a16="http://schemas.microsoft.com/office/drawing/2014/main" id="{3440FCEF-A74A-C89B-D104-E86FC17867AE}"/>
              </a:ext>
            </a:extLst>
          </p:cNvPr>
          <p:cNvPicPr>
            <a:picLocks noChangeAspect="1"/>
          </p:cNvPicPr>
          <p:nvPr/>
        </p:nvPicPr>
        <p:blipFill>
          <a:blip r:embed="rId2"/>
          <a:stretch>
            <a:fillRect/>
          </a:stretch>
        </p:blipFill>
        <p:spPr>
          <a:xfrm>
            <a:off x="439511" y="949097"/>
            <a:ext cx="3461658" cy="1027340"/>
          </a:xfrm>
          <a:prstGeom prst="rect">
            <a:avLst/>
          </a:prstGeom>
        </p:spPr>
      </p:pic>
      <p:sp>
        <p:nvSpPr>
          <p:cNvPr id="7" name="TextBox 6">
            <a:extLst>
              <a:ext uri="{FF2B5EF4-FFF2-40B4-BE49-F238E27FC236}">
                <a16:creationId xmlns:a16="http://schemas.microsoft.com/office/drawing/2014/main" id="{1A2D3454-227D-C962-9FFF-53529D8ED3FB}"/>
              </a:ext>
            </a:extLst>
          </p:cNvPr>
          <p:cNvSpPr txBox="1"/>
          <p:nvPr/>
        </p:nvSpPr>
        <p:spPr>
          <a:xfrm>
            <a:off x="4084864" y="955221"/>
            <a:ext cx="557348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a:latin typeface="Calibri"/>
              <a:cs typeface="Segoe UI"/>
            </a:endParaRPr>
          </a:p>
          <a:p>
            <a:r>
              <a:rPr lang="en-GB" sz="1600" u="sng">
                <a:solidFill>
                  <a:srgbClr val="0563C1"/>
                </a:solidFill>
                <a:latin typeface="Calibri"/>
                <a:cs typeface="Segoe UI"/>
                <a:hlinkClick r:id="rId3"/>
              </a:rPr>
              <a:t>Parenting workshops and courses (ADHD) | Herefordshire and Worcestershire Health and Care NHS Trust (hacw.nhs.uk)</a:t>
            </a:r>
            <a:r>
              <a:rPr lang="en-GB" sz="1600">
                <a:latin typeface="Calibri"/>
                <a:cs typeface="Calibri"/>
              </a:rPr>
              <a:t> </a:t>
            </a:r>
          </a:p>
        </p:txBody>
      </p:sp>
      <p:pic>
        <p:nvPicPr>
          <p:cNvPr id="9" name="Picture 8" descr="A logo for a company&#10;&#10;Description automatically generated">
            <a:extLst>
              <a:ext uri="{FF2B5EF4-FFF2-40B4-BE49-F238E27FC236}">
                <a16:creationId xmlns:a16="http://schemas.microsoft.com/office/drawing/2014/main" id="{911C2FD3-8D15-25D7-7ED3-36C4A81979A3}"/>
              </a:ext>
            </a:extLst>
          </p:cNvPr>
          <p:cNvPicPr>
            <a:picLocks noChangeAspect="1"/>
          </p:cNvPicPr>
          <p:nvPr/>
        </p:nvPicPr>
        <p:blipFill>
          <a:blip r:embed="rId4"/>
          <a:stretch>
            <a:fillRect/>
          </a:stretch>
        </p:blipFill>
        <p:spPr>
          <a:xfrm>
            <a:off x="434068" y="2245858"/>
            <a:ext cx="2152650" cy="1304925"/>
          </a:xfrm>
          <a:prstGeom prst="rect">
            <a:avLst/>
          </a:prstGeom>
        </p:spPr>
      </p:pic>
      <p:sp>
        <p:nvSpPr>
          <p:cNvPr id="10" name="TextBox 9">
            <a:extLst>
              <a:ext uri="{FF2B5EF4-FFF2-40B4-BE49-F238E27FC236}">
                <a16:creationId xmlns:a16="http://schemas.microsoft.com/office/drawing/2014/main" id="{C26C22CF-BBC5-7B6B-E045-82132B0ACB36}"/>
              </a:ext>
            </a:extLst>
          </p:cNvPr>
          <p:cNvSpPr txBox="1"/>
          <p:nvPr/>
        </p:nvSpPr>
        <p:spPr>
          <a:xfrm>
            <a:off x="2710543" y="2247900"/>
            <a:ext cx="704305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444444"/>
                </a:solidFill>
                <a:latin typeface="Calibri"/>
                <a:cs typeface="Segoe UI"/>
              </a:rPr>
              <a:t>The Starting Well Partnership</a:t>
            </a:r>
            <a:r>
              <a:rPr lang="en-GB" sz="1600" dirty="0">
                <a:solidFill>
                  <a:srgbClr val="444444"/>
                </a:solidFill>
                <a:latin typeface="Calibri"/>
                <a:cs typeface="Segoe UI"/>
              </a:rPr>
              <a:t> supports parents, families, children and young people across Worcestershire. We have 6 teams working out of our Family Hubs located in districts across the county. Families in each of the districts are supported by Health Visitors, Parenting Support Workers, Community Nursery Nurses, School Health Nurses, Health Care Assistants, Volunteer Coordinators, Community Health Connectors, Business Support Officers and Administrators. They provide support, advice and clinics from our Family Hubs, community spaces, schools and GP surgeries. </a:t>
            </a:r>
          </a:p>
          <a:p>
            <a:r>
              <a:rPr lang="en-GB" sz="1600" u="sng" dirty="0">
                <a:solidFill>
                  <a:srgbClr val="0563C1"/>
                </a:solidFill>
                <a:latin typeface="Calibri"/>
                <a:cs typeface="Segoe UI"/>
                <a:hlinkClick r:id="rId5"/>
              </a:rPr>
              <a:t>Services to support Children, Young People and Families within Worcestershire. | Starting Well (startingwellworcs.nhs.uk)</a:t>
            </a:r>
            <a:r>
              <a:rPr lang="en-GB" sz="1600" dirty="0">
                <a:latin typeface="Calibri"/>
                <a:cs typeface="Segoe UI"/>
              </a:rPr>
              <a:t> </a:t>
            </a:r>
          </a:p>
        </p:txBody>
      </p:sp>
      <p:pic>
        <p:nvPicPr>
          <p:cNvPr id="11" name="Picture 10" descr="A close-up of a logo&#10;&#10;Description automatically generated">
            <a:extLst>
              <a:ext uri="{FF2B5EF4-FFF2-40B4-BE49-F238E27FC236}">
                <a16:creationId xmlns:a16="http://schemas.microsoft.com/office/drawing/2014/main" id="{E029757F-CF91-FB3A-F20A-EB7590580DFB}"/>
              </a:ext>
            </a:extLst>
          </p:cNvPr>
          <p:cNvPicPr>
            <a:picLocks noChangeAspect="1"/>
          </p:cNvPicPr>
          <p:nvPr/>
        </p:nvPicPr>
        <p:blipFill>
          <a:blip r:embed="rId6"/>
          <a:stretch>
            <a:fillRect/>
          </a:stretch>
        </p:blipFill>
        <p:spPr>
          <a:xfrm>
            <a:off x="249011" y="4818969"/>
            <a:ext cx="3366408" cy="1220561"/>
          </a:xfrm>
          <a:prstGeom prst="rect">
            <a:avLst/>
          </a:prstGeom>
        </p:spPr>
      </p:pic>
      <p:sp>
        <p:nvSpPr>
          <p:cNvPr id="12" name="TextBox 11">
            <a:extLst>
              <a:ext uri="{FF2B5EF4-FFF2-40B4-BE49-F238E27FC236}">
                <a16:creationId xmlns:a16="http://schemas.microsoft.com/office/drawing/2014/main" id="{EC306532-A875-55FE-B505-CA0DFFD8EE27}"/>
              </a:ext>
            </a:extLst>
          </p:cNvPr>
          <p:cNvSpPr txBox="1"/>
          <p:nvPr/>
        </p:nvSpPr>
        <p:spPr>
          <a:xfrm>
            <a:off x="3907972" y="4819650"/>
            <a:ext cx="584562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333333"/>
                </a:solidFill>
                <a:latin typeface="Calibri"/>
                <a:cs typeface="Segoe UI"/>
              </a:rPr>
              <a:t>Harmony at Home</a:t>
            </a:r>
            <a:r>
              <a:rPr lang="en-GB" sz="1600" dirty="0">
                <a:solidFill>
                  <a:srgbClr val="333333"/>
                </a:solidFill>
                <a:latin typeface="Calibri"/>
                <a:cs typeface="Segoe UI"/>
              </a:rPr>
              <a:t> is Worcestershire’s approach to the Reducing Parental Conflict (RPC) initiative in partnership with the Department for Work and Pensions (DWP) and organisations from our multi-agency Reference group. </a:t>
            </a:r>
          </a:p>
          <a:p>
            <a:r>
              <a:rPr lang="en-GB" sz="1600" u="sng" dirty="0">
                <a:solidFill>
                  <a:srgbClr val="0563C1"/>
                </a:solidFill>
                <a:latin typeface="Calibri"/>
                <a:cs typeface="Segoe UI"/>
                <a:hlinkClick r:id="rId7"/>
              </a:rPr>
              <a:t>Harmony at Home | Worcestershire County Council</a:t>
            </a:r>
            <a:r>
              <a:rPr lang="en-GB" sz="1600" dirty="0">
                <a:latin typeface="Calibri"/>
                <a:cs typeface="Segoe UI"/>
              </a:rPr>
              <a:t> </a:t>
            </a:r>
          </a:p>
        </p:txBody>
      </p:sp>
      <p:pic>
        <p:nvPicPr>
          <p:cNvPr id="4" name="Picture 3">
            <a:extLst>
              <a:ext uri="{FF2B5EF4-FFF2-40B4-BE49-F238E27FC236}">
                <a16:creationId xmlns:a16="http://schemas.microsoft.com/office/drawing/2014/main" id="{4EAFCED9-CF1C-FFC2-3EE4-B66EA28EC362}"/>
              </a:ext>
            </a:extLst>
          </p:cNvPr>
          <p:cNvPicPr>
            <a:picLocks noChangeAspect="1"/>
          </p:cNvPicPr>
          <p:nvPr/>
        </p:nvPicPr>
        <p:blipFill>
          <a:blip r:embed="rId8"/>
          <a:stretch>
            <a:fillRect/>
          </a:stretch>
        </p:blipFill>
        <p:spPr>
          <a:xfrm>
            <a:off x="10260640" y="274279"/>
            <a:ext cx="1633870" cy="1511939"/>
          </a:xfrm>
          <a:prstGeom prst="rect">
            <a:avLst/>
          </a:prstGeom>
        </p:spPr>
      </p:pic>
      <p:sp>
        <p:nvSpPr>
          <p:cNvPr id="8" name="TextBox 7">
            <a:hlinkClick r:id="rId9" action="ppaction://hlinksldjump"/>
            <a:extLst>
              <a:ext uri="{FF2B5EF4-FFF2-40B4-BE49-F238E27FC236}">
                <a16:creationId xmlns:a16="http://schemas.microsoft.com/office/drawing/2014/main" id="{391482AA-FFB6-5333-1FE8-F19D28B1909C}"/>
              </a:ext>
            </a:extLst>
          </p:cNvPr>
          <p:cNvSpPr txBox="1"/>
          <p:nvPr/>
        </p:nvSpPr>
        <p:spPr>
          <a:xfrm>
            <a:off x="10355364" y="5612153"/>
            <a:ext cx="1440082" cy="1015663"/>
          </a:xfrm>
          <a:prstGeom prst="rect">
            <a:avLst/>
          </a:prstGeom>
          <a:gradFill>
            <a:gsLst>
              <a:gs pos="0">
                <a:srgbClr val="00B050"/>
              </a:gs>
              <a:gs pos="100000">
                <a:srgbClr val="92D050"/>
              </a:gs>
            </a:gsLst>
            <a:lin ang="5400000" scaled="1"/>
          </a:gradFill>
          <a:ln w="38100">
            <a:solidFill>
              <a:schemeClr val="tx1"/>
            </a:solidFill>
          </a:ln>
        </p:spPr>
        <p:txBody>
          <a:bodyPr wrap="square" rtlCol="0">
            <a:spAutoFit/>
          </a:bodyPr>
          <a:lstStyle/>
          <a:p>
            <a:pPr algn="ctr"/>
            <a:r>
              <a:rPr lang="en-GB" sz="2000" dirty="0">
                <a:latin typeface="Comic Sans MS" panose="030F0702030302020204" pitchFamily="66" charset="0"/>
                <a:hlinkClick r:id="rId9" action="ppaction://hlinksldjump">
                  <a:extLst>
                    <a:ext uri="{A12FA001-AC4F-418D-AE19-62706E023703}">
                      <ahyp:hlinkClr xmlns:ahyp="http://schemas.microsoft.com/office/drawing/2018/hyperlinkcolor" val="tx"/>
                    </a:ext>
                  </a:extLst>
                </a:hlinkClick>
              </a:rPr>
              <a:t>Return to ‘quick links’</a:t>
            </a:r>
            <a:endParaRPr lang="en-GB" sz="2000" dirty="0">
              <a:latin typeface="Comic Sans MS" panose="030F0702030302020204" pitchFamily="66" charset="0"/>
            </a:endParaRPr>
          </a:p>
        </p:txBody>
      </p:sp>
    </p:spTree>
    <p:extLst>
      <p:ext uri="{BB962C8B-B14F-4D97-AF65-F5344CB8AC3E}">
        <p14:creationId xmlns:p14="http://schemas.microsoft.com/office/powerpoint/2010/main" val="290683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8283" y="164385"/>
            <a:ext cx="6989763" cy="909638"/>
          </a:xfrm>
        </p:spPr>
        <p:txBody>
          <a:bodyPr vert="horz" lIns="91440" tIns="45720" rIns="91440" bIns="45720" rtlCol="0" anchor="t">
            <a:normAutofit/>
          </a:bodyPr>
          <a:lstStyle/>
          <a:p>
            <a:r>
              <a:rPr lang="en-GB" sz="3800" b="1" dirty="0">
                <a:latin typeface="Comic Sans MS" panose="030F0702030302020204" pitchFamily="66" charset="0"/>
                <a:cs typeface="Calibri"/>
              </a:rPr>
              <a:t>Physical and sensory needs</a:t>
            </a:r>
          </a:p>
        </p:txBody>
      </p:sp>
      <p:sp>
        <p:nvSpPr>
          <p:cNvPr id="3" name="Content Placeholder 2"/>
          <p:cNvSpPr>
            <a:spLocks noGrp="1"/>
          </p:cNvSpPr>
          <p:nvPr>
            <p:ph idx="4294967295"/>
          </p:nvPr>
        </p:nvSpPr>
        <p:spPr>
          <a:xfrm>
            <a:off x="7572375" y="815975"/>
            <a:ext cx="4619625" cy="5226050"/>
          </a:xfrm>
        </p:spPr>
        <p:txBody>
          <a:bodyPr anchor="ctr">
            <a:normAutofit/>
          </a:bodyPr>
          <a:lstStyle/>
          <a:p>
            <a:pPr marL="0" indent="0">
              <a:lnSpc>
                <a:spcPct val="90000"/>
              </a:lnSpc>
              <a:buNone/>
            </a:pPr>
            <a:endParaRPr lang="en-US"/>
          </a:p>
          <a:p>
            <a:pPr marL="0" indent="0">
              <a:lnSpc>
                <a:spcPct val="90000"/>
              </a:lnSpc>
              <a:buNone/>
            </a:pPr>
            <a:endParaRPr lang="en-GB"/>
          </a:p>
        </p:txBody>
      </p:sp>
      <p:pic>
        <p:nvPicPr>
          <p:cNvPr id="6" name="Picture 5" descr="A black text on a white background&#10;&#10;Description automatically generated">
            <a:extLst>
              <a:ext uri="{FF2B5EF4-FFF2-40B4-BE49-F238E27FC236}">
                <a16:creationId xmlns:a16="http://schemas.microsoft.com/office/drawing/2014/main" id="{B04392CF-B553-1B46-E8B8-4F3F7107945E}"/>
              </a:ext>
            </a:extLst>
          </p:cNvPr>
          <p:cNvPicPr>
            <a:picLocks noChangeAspect="1"/>
          </p:cNvPicPr>
          <p:nvPr/>
        </p:nvPicPr>
        <p:blipFill>
          <a:blip r:embed="rId2"/>
          <a:stretch>
            <a:fillRect/>
          </a:stretch>
        </p:blipFill>
        <p:spPr>
          <a:xfrm>
            <a:off x="353524" y="1006719"/>
            <a:ext cx="2903660" cy="823547"/>
          </a:xfrm>
          <a:prstGeom prst="rect">
            <a:avLst/>
          </a:prstGeom>
        </p:spPr>
      </p:pic>
      <p:sp>
        <p:nvSpPr>
          <p:cNvPr id="9" name="TextBox 8">
            <a:extLst>
              <a:ext uri="{FF2B5EF4-FFF2-40B4-BE49-F238E27FC236}">
                <a16:creationId xmlns:a16="http://schemas.microsoft.com/office/drawing/2014/main" id="{21ED7479-E710-80AC-D3D6-4B95380212A0}"/>
              </a:ext>
            </a:extLst>
          </p:cNvPr>
          <p:cNvSpPr txBox="1"/>
          <p:nvPr/>
        </p:nvSpPr>
        <p:spPr>
          <a:xfrm>
            <a:off x="3364523" y="1008184"/>
            <a:ext cx="677593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The Paediatric Occupational Therapy Service</a:t>
            </a:r>
            <a:r>
              <a:rPr lang="en-GB" sz="1600" dirty="0">
                <a:latin typeface="Calibri"/>
                <a:cs typeface="Segoe UI"/>
              </a:rPr>
              <a:t> provides assessment and intervention for children and young people with significant difficulties participating in and completing daily occupations at home, in an education </a:t>
            </a:r>
            <a:r>
              <a:rPr lang="en-GB" sz="1600">
                <a:latin typeface="Calibri"/>
                <a:cs typeface="Segoe UI"/>
              </a:rPr>
              <a:t>placement, and in the community. </a:t>
            </a:r>
            <a:endParaRPr lang="en-US"/>
          </a:p>
          <a:p>
            <a:endParaRPr lang="en-GB" sz="1600" dirty="0">
              <a:latin typeface="Calibri"/>
              <a:cs typeface="Segoe UI"/>
            </a:endParaRPr>
          </a:p>
          <a:p>
            <a:r>
              <a:rPr lang="en-GB" sz="1600" u="sng" dirty="0">
                <a:solidFill>
                  <a:srgbClr val="7030A0"/>
                </a:solidFill>
                <a:latin typeface="Calibri"/>
                <a:cs typeface="Segoe UI"/>
                <a:hlinkClick r:id="rId3">
                  <a:extLst>
                    <a:ext uri="{A12FA001-AC4F-418D-AE19-62706E023703}">
                      <ahyp:hlinkClr xmlns:ahyp="http://schemas.microsoft.com/office/drawing/2018/hyperlinkcolor" val="tx"/>
                    </a:ext>
                  </a:extLst>
                </a:hlinkClick>
              </a:rPr>
              <a:t>Worcestershire Children's Occupational Therapy (Paediatric) Service | Herefordshire and Worcestershire Health and Care NHS Trust (hacw.nhs.uk)</a:t>
            </a:r>
            <a:r>
              <a:rPr lang="en-GB" sz="1600" dirty="0">
                <a:solidFill>
                  <a:srgbClr val="7030A0"/>
                </a:solidFill>
                <a:latin typeface="Calibri"/>
                <a:cs typeface="Segoe UI"/>
              </a:rPr>
              <a:t> </a:t>
            </a:r>
          </a:p>
          <a:p>
            <a:endParaRPr lang="en-GB" sz="1600" dirty="0">
              <a:solidFill>
                <a:srgbClr val="7030A0"/>
              </a:solidFill>
              <a:latin typeface="Calibri"/>
              <a:cs typeface="Segoe UI"/>
            </a:endParaRPr>
          </a:p>
          <a:p>
            <a:r>
              <a:rPr lang="en-GB" sz="1600" u="sng" dirty="0">
                <a:solidFill>
                  <a:srgbClr val="7030A0"/>
                </a:solidFill>
                <a:latin typeface="Calibri"/>
                <a:cs typeface="Segoe UI"/>
                <a:hlinkClick r:id="rId4">
                  <a:extLst>
                    <a:ext uri="{A12FA001-AC4F-418D-AE19-62706E023703}">
                      <ahyp:hlinkClr xmlns:ahyp="http://schemas.microsoft.com/office/drawing/2018/hyperlinkcolor" val="tx"/>
                    </a:ext>
                  </a:extLst>
                </a:hlinkClick>
              </a:rPr>
              <a:t>Worcestershire Children's Therapy Services - YouTube</a:t>
            </a:r>
            <a:r>
              <a:rPr lang="en-GB" sz="1600" dirty="0">
                <a:solidFill>
                  <a:srgbClr val="7030A0"/>
                </a:solidFill>
                <a:latin typeface="Calibri"/>
                <a:cs typeface="Segoe UI"/>
              </a:rPr>
              <a:t> </a:t>
            </a:r>
          </a:p>
        </p:txBody>
      </p:sp>
      <p:pic>
        <p:nvPicPr>
          <p:cNvPr id="8" name="Picture 7" descr="A close-up of a logo&#10;&#10;Description automatically generated">
            <a:extLst>
              <a:ext uri="{FF2B5EF4-FFF2-40B4-BE49-F238E27FC236}">
                <a16:creationId xmlns:a16="http://schemas.microsoft.com/office/drawing/2014/main" id="{C0AE1DEA-6C00-4903-ECCE-20B632B9C1A5}"/>
              </a:ext>
            </a:extLst>
          </p:cNvPr>
          <p:cNvPicPr>
            <a:picLocks noChangeAspect="1"/>
          </p:cNvPicPr>
          <p:nvPr/>
        </p:nvPicPr>
        <p:blipFill>
          <a:blip r:embed="rId5"/>
          <a:stretch>
            <a:fillRect/>
          </a:stretch>
        </p:blipFill>
        <p:spPr>
          <a:xfrm>
            <a:off x="458299" y="3836377"/>
            <a:ext cx="2905125" cy="685800"/>
          </a:xfrm>
          <a:prstGeom prst="rect">
            <a:avLst/>
          </a:prstGeom>
        </p:spPr>
      </p:pic>
      <p:sp>
        <p:nvSpPr>
          <p:cNvPr id="10" name="TextBox 9">
            <a:extLst>
              <a:ext uri="{FF2B5EF4-FFF2-40B4-BE49-F238E27FC236}">
                <a16:creationId xmlns:a16="http://schemas.microsoft.com/office/drawing/2014/main" id="{38CD095D-F06E-3A9B-95A5-95F883928B77}"/>
              </a:ext>
            </a:extLst>
          </p:cNvPr>
          <p:cNvSpPr txBox="1"/>
          <p:nvPr/>
        </p:nvSpPr>
        <p:spPr>
          <a:xfrm>
            <a:off x="3364523" y="3833446"/>
            <a:ext cx="677593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alibri"/>
                <a:cs typeface="Segoe UI"/>
              </a:rPr>
              <a:t> </a:t>
            </a:r>
            <a:r>
              <a:rPr lang="en-GB" sz="1600" b="1" dirty="0">
                <a:latin typeface="Calibri"/>
                <a:cs typeface="Segoe UI"/>
              </a:rPr>
              <a:t>Sensory impairment and physical disabilities</a:t>
            </a:r>
            <a:r>
              <a:rPr lang="en-GB" sz="1600" dirty="0">
                <a:latin typeface="Calibri"/>
                <a:cs typeface="Segoe UI"/>
              </a:rPr>
              <a:t> </a:t>
            </a:r>
            <a:r>
              <a:rPr lang="en-GB" sz="1600" dirty="0">
                <a:solidFill>
                  <a:srgbClr val="333333"/>
                </a:solidFill>
                <a:latin typeface="Calibri"/>
                <a:cs typeface="Segoe UI"/>
              </a:rPr>
              <a:t>visual Impairment, visual impairment, deafness or hearing loss, </a:t>
            </a:r>
            <a:r>
              <a:rPr lang="en-GB" sz="1600" dirty="0" err="1">
                <a:solidFill>
                  <a:srgbClr val="333333"/>
                </a:solidFill>
                <a:latin typeface="Calibri"/>
                <a:cs typeface="Segoe UI"/>
              </a:rPr>
              <a:t>deafblindness</a:t>
            </a:r>
            <a:r>
              <a:rPr lang="en-GB" sz="1600" dirty="0">
                <a:solidFill>
                  <a:srgbClr val="333333"/>
                </a:solidFill>
                <a:latin typeface="Calibri"/>
                <a:cs typeface="Segoe UI"/>
              </a:rPr>
              <a:t>, physical disabilities.</a:t>
            </a:r>
          </a:p>
          <a:p>
            <a:r>
              <a:rPr lang="en-GB" sz="1600" u="sng" dirty="0">
                <a:solidFill>
                  <a:srgbClr val="7030A0"/>
                </a:solidFill>
                <a:latin typeface="Calibri"/>
                <a:cs typeface="Segoe UI"/>
                <a:hlinkClick r:id="rId6">
                  <a:extLst>
                    <a:ext uri="{A12FA001-AC4F-418D-AE19-62706E023703}">
                      <ahyp:hlinkClr xmlns:ahyp="http://schemas.microsoft.com/office/drawing/2018/hyperlinkcolor" val="tx"/>
                    </a:ext>
                  </a:extLst>
                </a:hlinkClick>
              </a:rPr>
              <a:t>Sensory impairment and physical disabilities | Worcestershire County Council</a:t>
            </a:r>
            <a:r>
              <a:rPr lang="en-GB" sz="1600" dirty="0">
                <a:solidFill>
                  <a:srgbClr val="7030A0"/>
                </a:solidFill>
                <a:latin typeface="Calibri"/>
                <a:cs typeface="Segoe UI"/>
              </a:rPr>
              <a:t> </a:t>
            </a:r>
          </a:p>
        </p:txBody>
      </p:sp>
      <p:pic>
        <p:nvPicPr>
          <p:cNvPr id="4" name="Picture 3">
            <a:extLst>
              <a:ext uri="{FF2B5EF4-FFF2-40B4-BE49-F238E27FC236}">
                <a16:creationId xmlns:a16="http://schemas.microsoft.com/office/drawing/2014/main" id="{A0449E9F-3012-5617-C649-F89FB0CBC2DA}"/>
              </a:ext>
            </a:extLst>
          </p:cNvPr>
          <p:cNvPicPr>
            <a:picLocks noChangeAspect="1"/>
          </p:cNvPicPr>
          <p:nvPr/>
        </p:nvPicPr>
        <p:blipFill>
          <a:blip r:embed="rId7"/>
          <a:stretch>
            <a:fillRect/>
          </a:stretch>
        </p:blipFill>
        <p:spPr>
          <a:xfrm>
            <a:off x="10247799" y="317781"/>
            <a:ext cx="1629872" cy="1512485"/>
          </a:xfrm>
          <a:prstGeom prst="rect">
            <a:avLst/>
          </a:prstGeom>
        </p:spPr>
      </p:pic>
      <p:sp>
        <p:nvSpPr>
          <p:cNvPr id="11" name="TextBox 10">
            <a:hlinkClick r:id="rId8" action="ppaction://hlinksldjump"/>
            <a:extLst>
              <a:ext uri="{FF2B5EF4-FFF2-40B4-BE49-F238E27FC236}">
                <a16:creationId xmlns:a16="http://schemas.microsoft.com/office/drawing/2014/main" id="{CE007A3C-3635-7FCE-B925-DC9A9F499A99}"/>
              </a:ext>
            </a:extLst>
          </p:cNvPr>
          <p:cNvSpPr txBox="1"/>
          <p:nvPr/>
        </p:nvSpPr>
        <p:spPr>
          <a:xfrm>
            <a:off x="10355364" y="5612153"/>
            <a:ext cx="1440082" cy="1015663"/>
          </a:xfrm>
          <a:prstGeom prst="rect">
            <a:avLst/>
          </a:prstGeom>
          <a:gradFill>
            <a:gsLst>
              <a:gs pos="0">
                <a:srgbClr val="00B050"/>
              </a:gs>
              <a:gs pos="100000">
                <a:srgbClr val="92D050"/>
              </a:gs>
            </a:gsLst>
            <a:lin ang="5400000" scaled="1"/>
          </a:gradFill>
          <a:ln w="38100">
            <a:solidFill>
              <a:schemeClr val="tx1"/>
            </a:solidFill>
          </a:ln>
        </p:spPr>
        <p:txBody>
          <a:bodyPr wrap="square" rtlCol="0">
            <a:spAutoFit/>
          </a:bodyPr>
          <a:lstStyle/>
          <a:p>
            <a:pPr algn="ctr"/>
            <a:r>
              <a:rPr lang="en-GB" sz="2000" dirty="0">
                <a:latin typeface="Comic Sans MS" panose="030F0702030302020204" pitchFamily="66" charset="0"/>
                <a:hlinkClick r:id="rId8" action="ppaction://hlinksldjump">
                  <a:extLst>
                    <a:ext uri="{A12FA001-AC4F-418D-AE19-62706E023703}">
                      <ahyp:hlinkClr xmlns:ahyp="http://schemas.microsoft.com/office/drawing/2018/hyperlinkcolor" val="tx"/>
                    </a:ext>
                  </a:extLst>
                </a:hlinkClick>
              </a:rPr>
              <a:t>Return to ‘quick links’</a:t>
            </a:r>
            <a:endParaRPr lang="en-GB" sz="2000" dirty="0">
              <a:latin typeface="Comic Sans MS" panose="030F0702030302020204" pitchFamily="66" charset="0"/>
            </a:endParaRPr>
          </a:p>
        </p:txBody>
      </p:sp>
    </p:spTree>
    <p:extLst>
      <p:ext uri="{BB962C8B-B14F-4D97-AF65-F5344CB8AC3E}">
        <p14:creationId xmlns:p14="http://schemas.microsoft.com/office/powerpoint/2010/main" val="21468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441" y="111614"/>
            <a:ext cx="10156371" cy="831850"/>
          </a:xfrm>
        </p:spPr>
        <p:txBody>
          <a:bodyPr vert="horz" lIns="91440" tIns="45720" rIns="91440" bIns="45720" rtlCol="0" anchor="t">
            <a:noAutofit/>
          </a:bodyPr>
          <a:lstStyle/>
          <a:p>
            <a:r>
              <a:rPr lang="en-GB" sz="3800" b="1" dirty="0">
                <a:latin typeface="Comic Sans MS" panose="030F0702030302020204" pitchFamily="66" charset="0"/>
                <a:cs typeface="Calibri"/>
              </a:rPr>
              <a:t>Social, emotional and mental health needs</a:t>
            </a:r>
          </a:p>
        </p:txBody>
      </p:sp>
      <p:pic>
        <p:nvPicPr>
          <p:cNvPr id="3" name="Picture 2" descr="A blue background with white text&#10;&#10;Description automatically generated">
            <a:extLst>
              <a:ext uri="{FF2B5EF4-FFF2-40B4-BE49-F238E27FC236}">
                <a16:creationId xmlns:a16="http://schemas.microsoft.com/office/drawing/2014/main" id="{3CE83AF4-4217-149E-078C-326B1E56E1DD}"/>
              </a:ext>
            </a:extLst>
          </p:cNvPr>
          <p:cNvPicPr>
            <a:picLocks noChangeAspect="1"/>
          </p:cNvPicPr>
          <p:nvPr/>
        </p:nvPicPr>
        <p:blipFill>
          <a:blip r:embed="rId2"/>
          <a:stretch>
            <a:fillRect/>
          </a:stretch>
        </p:blipFill>
        <p:spPr>
          <a:xfrm>
            <a:off x="185737" y="864211"/>
            <a:ext cx="2981325" cy="885825"/>
          </a:xfrm>
          <a:prstGeom prst="rect">
            <a:avLst/>
          </a:prstGeom>
        </p:spPr>
      </p:pic>
      <p:sp>
        <p:nvSpPr>
          <p:cNvPr id="6" name="TextBox 5">
            <a:extLst>
              <a:ext uri="{FF2B5EF4-FFF2-40B4-BE49-F238E27FC236}">
                <a16:creationId xmlns:a16="http://schemas.microsoft.com/office/drawing/2014/main" id="{C3780CDB-D37C-C588-BF41-9B987B077FB2}"/>
              </a:ext>
            </a:extLst>
          </p:cNvPr>
          <p:cNvSpPr txBox="1"/>
          <p:nvPr/>
        </p:nvSpPr>
        <p:spPr>
          <a:xfrm>
            <a:off x="3352800" y="914401"/>
            <a:ext cx="613116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Calibri"/>
                <a:cs typeface="Segoe UI"/>
              </a:rPr>
              <a:t>Advice, tips and information on supporting students and their wellbeing. </a:t>
            </a:r>
          </a:p>
          <a:p>
            <a:r>
              <a:rPr lang="en-GB" sz="1600" u="sng">
                <a:solidFill>
                  <a:srgbClr val="0563C1"/>
                </a:solidFill>
                <a:latin typeface="Calibri"/>
                <a:cs typeface="Segoe UI"/>
                <a:hlinkClick r:id="rId3"/>
              </a:rPr>
              <a:t>Social, emotional and mental health | Worcestershire County Council</a:t>
            </a:r>
            <a:r>
              <a:rPr lang="en-GB" sz="1600">
                <a:latin typeface="Calibri"/>
                <a:cs typeface="Segoe UI"/>
              </a:rPr>
              <a:t> </a:t>
            </a:r>
          </a:p>
        </p:txBody>
      </p:sp>
      <p:pic>
        <p:nvPicPr>
          <p:cNvPr id="9" name="Picture 8" descr="A close up of a logo&#10;&#10;Description automatically generated">
            <a:extLst>
              <a:ext uri="{FF2B5EF4-FFF2-40B4-BE49-F238E27FC236}">
                <a16:creationId xmlns:a16="http://schemas.microsoft.com/office/drawing/2014/main" id="{D20446A9-4567-E0F8-6824-19BB18C2DBE6}"/>
              </a:ext>
            </a:extLst>
          </p:cNvPr>
          <p:cNvPicPr>
            <a:picLocks noChangeAspect="1"/>
          </p:cNvPicPr>
          <p:nvPr/>
        </p:nvPicPr>
        <p:blipFill>
          <a:blip r:embed="rId4"/>
          <a:stretch>
            <a:fillRect/>
          </a:stretch>
        </p:blipFill>
        <p:spPr>
          <a:xfrm>
            <a:off x="199292" y="1830998"/>
            <a:ext cx="3048000" cy="781050"/>
          </a:xfrm>
          <a:prstGeom prst="rect">
            <a:avLst/>
          </a:prstGeom>
        </p:spPr>
      </p:pic>
      <p:sp>
        <p:nvSpPr>
          <p:cNvPr id="10" name="TextBox 9">
            <a:extLst>
              <a:ext uri="{FF2B5EF4-FFF2-40B4-BE49-F238E27FC236}">
                <a16:creationId xmlns:a16="http://schemas.microsoft.com/office/drawing/2014/main" id="{DE4DB1DB-D58E-52C3-3DD4-37E178608586}"/>
              </a:ext>
            </a:extLst>
          </p:cNvPr>
          <p:cNvSpPr txBox="1"/>
          <p:nvPr/>
        </p:nvSpPr>
        <p:spPr>
          <a:xfrm>
            <a:off x="3352800" y="1828800"/>
            <a:ext cx="613116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Anna Freud </a:t>
            </a:r>
            <a:r>
              <a:rPr lang="en-GB" sz="1600" dirty="0">
                <a:latin typeface="Calibri"/>
                <a:cs typeface="Segoe UI"/>
              </a:rPr>
              <a:t>is a world leading mental health charity for children and families. They work in collaboration with children and young people, their families and communities and mental health professionals to transform children and families' mental health.  </a:t>
            </a:r>
          </a:p>
          <a:p>
            <a:r>
              <a:rPr lang="en-GB" sz="1600" u="sng" dirty="0">
                <a:solidFill>
                  <a:srgbClr val="0563C1"/>
                </a:solidFill>
                <a:latin typeface="Calibri"/>
                <a:cs typeface="Segoe UI"/>
                <a:hlinkClick r:id="rId5"/>
              </a:rPr>
              <a:t>For families | Anna Freud</a:t>
            </a:r>
            <a:r>
              <a:rPr lang="en-GB" sz="1600" dirty="0">
                <a:latin typeface="Calibri"/>
                <a:cs typeface="Segoe UI"/>
              </a:rPr>
              <a:t> </a:t>
            </a:r>
          </a:p>
        </p:txBody>
      </p:sp>
      <p:pic>
        <p:nvPicPr>
          <p:cNvPr id="11" name="Picture 10" descr="A tree with hand prints and text&#10;&#10;Description automatically generated">
            <a:extLst>
              <a:ext uri="{FF2B5EF4-FFF2-40B4-BE49-F238E27FC236}">
                <a16:creationId xmlns:a16="http://schemas.microsoft.com/office/drawing/2014/main" id="{39332D62-D980-9DFD-2991-74B9A2D7167C}"/>
              </a:ext>
            </a:extLst>
          </p:cNvPr>
          <p:cNvPicPr>
            <a:picLocks noChangeAspect="1"/>
          </p:cNvPicPr>
          <p:nvPr/>
        </p:nvPicPr>
        <p:blipFill>
          <a:blip r:embed="rId6"/>
          <a:stretch>
            <a:fillRect/>
          </a:stretch>
        </p:blipFill>
        <p:spPr>
          <a:xfrm>
            <a:off x="205520" y="2797419"/>
            <a:ext cx="3047268" cy="1450731"/>
          </a:xfrm>
          <a:prstGeom prst="rect">
            <a:avLst/>
          </a:prstGeom>
        </p:spPr>
      </p:pic>
      <p:sp>
        <p:nvSpPr>
          <p:cNvPr id="12" name="TextBox 11">
            <a:extLst>
              <a:ext uri="{FF2B5EF4-FFF2-40B4-BE49-F238E27FC236}">
                <a16:creationId xmlns:a16="http://schemas.microsoft.com/office/drawing/2014/main" id="{290766B5-AEDC-7B25-1A2F-F062C0BE56AA}"/>
              </a:ext>
            </a:extLst>
          </p:cNvPr>
          <p:cNvSpPr txBox="1"/>
          <p:nvPr/>
        </p:nvSpPr>
        <p:spPr>
          <a:xfrm>
            <a:off x="3423138" y="3071445"/>
            <a:ext cx="638907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The Worcestershire CAMHS Reach4Wellbeing team</a:t>
            </a:r>
            <a:r>
              <a:rPr lang="en-GB" sz="1600" dirty="0">
                <a:latin typeface="Calibri"/>
                <a:cs typeface="Segoe UI"/>
              </a:rPr>
              <a:t> supports and promotes the emotional wellbeing of young people and parent/carers through evidence based interactive online group programmes. </a:t>
            </a:r>
          </a:p>
          <a:p>
            <a:r>
              <a:rPr lang="en-GB" sz="1600" u="sng" dirty="0">
                <a:solidFill>
                  <a:srgbClr val="0563C1"/>
                </a:solidFill>
                <a:latin typeface="Calibri"/>
                <a:cs typeface="Segoe UI"/>
                <a:hlinkClick r:id="rId7"/>
              </a:rPr>
              <a:t>5 - 11 Years | School Mental Health (hacw.nhs.uk)</a:t>
            </a:r>
            <a:r>
              <a:rPr lang="en-GB" sz="1600" dirty="0">
                <a:latin typeface="Calibri"/>
                <a:cs typeface="Segoe UI"/>
              </a:rPr>
              <a:t> </a:t>
            </a:r>
          </a:p>
        </p:txBody>
      </p:sp>
      <p:pic>
        <p:nvPicPr>
          <p:cNvPr id="13" name="Picture 12" descr="A black and orange logo&#10;&#10;Description automatically generated">
            <a:extLst>
              <a:ext uri="{FF2B5EF4-FFF2-40B4-BE49-F238E27FC236}">
                <a16:creationId xmlns:a16="http://schemas.microsoft.com/office/drawing/2014/main" id="{0E356DD6-DEA4-5394-C069-B6EA30957FCF}"/>
              </a:ext>
            </a:extLst>
          </p:cNvPr>
          <p:cNvPicPr>
            <a:picLocks noChangeAspect="1"/>
          </p:cNvPicPr>
          <p:nvPr/>
        </p:nvPicPr>
        <p:blipFill>
          <a:blip r:embed="rId8"/>
          <a:stretch>
            <a:fillRect/>
          </a:stretch>
        </p:blipFill>
        <p:spPr>
          <a:xfrm>
            <a:off x="478081" y="5447933"/>
            <a:ext cx="2771775" cy="885825"/>
          </a:xfrm>
          <a:prstGeom prst="rect">
            <a:avLst/>
          </a:prstGeom>
        </p:spPr>
      </p:pic>
      <p:sp>
        <p:nvSpPr>
          <p:cNvPr id="14" name="TextBox 13">
            <a:extLst>
              <a:ext uri="{FF2B5EF4-FFF2-40B4-BE49-F238E27FC236}">
                <a16:creationId xmlns:a16="http://schemas.microsoft.com/office/drawing/2014/main" id="{079DB6D2-76B2-0845-9FEC-68C71075465A}"/>
              </a:ext>
            </a:extLst>
          </p:cNvPr>
          <p:cNvSpPr txBox="1"/>
          <p:nvPr/>
        </p:nvSpPr>
        <p:spPr>
          <a:xfrm>
            <a:off x="3423138" y="5228492"/>
            <a:ext cx="589670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Happy Maps</a:t>
            </a:r>
            <a:r>
              <a:rPr lang="en-GB" sz="1600" dirty="0">
                <a:latin typeface="Calibri"/>
                <a:cs typeface="Segoe UI"/>
              </a:rPr>
              <a:t> provide support, advice and information on young people's mental health, all in one place, from preschool to young adults. For Parents, Young People and Professionals. </a:t>
            </a:r>
          </a:p>
          <a:p>
            <a:r>
              <a:rPr lang="en-GB" sz="1600" u="sng" dirty="0">
                <a:solidFill>
                  <a:srgbClr val="0563C1"/>
                </a:solidFill>
                <a:latin typeface="Calibri"/>
                <a:cs typeface="Segoe UI"/>
                <a:hlinkClick r:id="rId9"/>
              </a:rPr>
              <a:t>Home - HappyMaps: Help and Resources for Children's Mental Health</a:t>
            </a:r>
            <a:r>
              <a:rPr lang="en-GB" sz="1600" dirty="0">
                <a:latin typeface="Calibri"/>
                <a:cs typeface="Segoe UI"/>
              </a:rPr>
              <a:t> </a:t>
            </a:r>
          </a:p>
        </p:txBody>
      </p:sp>
      <p:sp>
        <p:nvSpPr>
          <p:cNvPr id="7" name="TextBox 6">
            <a:extLst>
              <a:ext uri="{FF2B5EF4-FFF2-40B4-BE49-F238E27FC236}">
                <a16:creationId xmlns:a16="http://schemas.microsoft.com/office/drawing/2014/main" id="{9A1ED1D8-02C2-58CE-8103-090F41E8A451}"/>
              </a:ext>
            </a:extLst>
          </p:cNvPr>
          <p:cNvSpPr txBox="1"/>
          <p:nvPr/>
        </p:nvSpPr>
        <p:spPr>
          <a:xfrm>
            <a:off x="3423139" y="4149969"/>
            <a:ext cx="654147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alibri"/>
                <a:cs typeface="Calibri"/>
              </a:rPr>
              <a:t>The CAST (Consultation, Advice, Supervision and Training) Team</a:t>
            </a:r>
            <a:r>
              <a:rPr lang="en-US" sz="1600" dirty="0">
                <a:latin typeface="Calibri"/>
                <a:cs typeface="Calibri"/>
              </a:rPr>
              <a:t> works directly with professionals who are working with young people experiencing or at risk of experiencing mental health difficulties.</a:t>
            </a:r>
          </a:p>
          <a:p>
            <a:endParaRPr lang="en-US" sz="1600" dirty="0">
              <a:latin typeface="Calibri"/>
              <a:cs typeface="Calibri"/>
            </a:endParaRPr>
          </a:p>
        </p:txBody>
      </p:sp>
      <p:pic>
        <p:nvPicPr>
          <p:cNvPr id="8" name="Picture 7" descr="A close-up of a sign&#10;&#10;Description automatically generated">
            <a:extLst>
              <a:ext uri="{FF2B5EF4-FFF2-40B4-BE49-F238E27FC236}">
                <a16:creationId xmlns:a16="http://schemas.microsoft.com/office/drawing/2014/main" id="{4620A0AA-191F-E8F9-D5FC-DDA1BA09B084}"/>
              </a:ext>
            </a:extLst>
          </p:cNvPr>
          <p:cNvPicPr>
            <a:picLocks noChangeAspect="1"/>
          </p:cNvPicPr>
          <p:nvPr/>
        </p:nvPicPr>
        <p:blipFill>
          <a:blip r:embed="rId10"/>
          <a:stretch>
            <a:fillRect/>
          </a:stretch>
        </p:blipFill>
        <p:spPr>
          <a:xfrm>
            <a:off x="1291737" y="4422896"/>
            <a:ext cx="1941634" cy="802298"/>
          </a:xfrm>
          <a:prstGeom prst="rect">
            <a:avLst/>
          </a:prstGeom>
        </p:spPr>
      </p:pic>
      <p:sp>
        <p:nvSpPr>
          <p:cNvPr id="15" name="TextBox 14">
            <a:extLst>
              <a:ext uri="{FF2B5EF4-FFF2-40B4-BE49-F238E27FC236}">
                <a16:creationId xmlns:a16="http://schemas.microsoft.com/office/drawing/2014/main" id="{0A047391-1EC9-764B-6FD6-650DEC47FB72}"/>
              </a:ext>
            </a:extLst>
          </p:cNvPr>
          <p:cNvSpPr txBox="1"/>
          <p:nvPr/>
        </p:nvSpPr>
        <p:spPr>
          <a:xfrm>
            <a:off x="3481754" y="4923693"/>
            <a:ext cx="57325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alibri"/>
                <a:cs typeface="Calibri"/>
                <a:hlinkClick r:id="rId11"/>
              </a:rPr>
              <a:t>CAMHS CAST | School Mental Health (hacw.nhs.uk)</a:t>
            </a:r>
            <a:endParaRPr lang="en-US" sz="1600">
              <a:latin typeface="Calibri"/>
              <a:cs typeface="Calibri"/>
            </a:endParaRPr>
          </a:p>
        </p:txBody>
      </p:sp>
      <p:pic>
        <p:nvPicPr>
          <p:cNvPr id="16" name="Picture 15">
            <a:extLst>
              <a:ext uri="{FF2B5EF4-FFF2-40B4-BE49-F238E27FC236}">
                <a16:creationId xmlns:a16="http://schemas.microsoft.com/office/drawing/2014/main" id="{D288611B-14E4-04ED-292E-D8143AF4D728}"/>
              </a:ext>
            </a:extLst>
          </p:cNvPr>
          <p:cNvPicPr>
            <a:picLocks noChangeAspect="1"/>
          </p:cNvPicPr>
          <p:nvPr/>
        </p:nvPicPr>
        <p:blipFill>
          <a:blip r:embed="rId12"/>
          <a:stretch>
            <a:fillRect/>
          </a:stretch>
        </p:blipFill>
        <p:spPr>
          <a:xfrm>
            <a:off x="10260640" y="298773"/>
            <a:ext cx="1633870" cy="1511939"/>
          </a:xfrm>
          <a:prstGeom prst="rect">
            <a:avLst/>
          </a:prstGeom>
        </p:spPr>
      </p:pic>
      <p:sp>
        <p:nvSpPr>
          <p:cNvPr id="17" name="TextBox 16">
            <a:hlinkClick r:id="rId13" action="ppaction://hlinksldjump"/>
            <a:extLst>
              <a:ext uri="{FF2B5EF4-FFF2-40B4-BE49-F238E27FC236}">
                <a16:creationId xmlns:a16="http://schemas.microsoft.com/office/drawing/2014/main" id="{5F5837F2-7F77-6B76-28F0-2843A3A7B4A0}"/>
              </a:ext>
            </a:extLst>
          </p:cNvPr>
          <p:cNvSpPr txBox="1"/>
          <p:nvPr/>
        </p:nvSpPr>
        <p:spPr>
          <a:xfrm>
            <a:off x="10355364" y="5612153"/>
            <a:ext cx="1440082" cy="1015663"/>
          </a:xfrm>
          <a:prstGeom prst="rect">
            <a:avLst/>
          </a:prstGeom>
          <a:gradFill>
            <a:gsLst>
              <a:gs pos="0">
                <a:srgbClr val="00B050"/>
              </a:gs>
              <a:gs pos="100000">
                <a:srgbClr val="92D050"/>
              </a:gs>
            </a:gsLst>
            <a:lin ang="5400000" scaled="1"/>
          </a:gradFill>
          <a:ln w="38100">
            <a:solidFill>
              <a:schemeClr val="tx1"/>
            </a:solidFill>
          </a:ln>
        </p:spPr>
        <p:txBody>
          <a:bodyPr wrap="square" rtlCol="0">
            <a:spAutoFit/>
          </a:bodyPr>
          <a:lstStyle/>
          <a:p>
            <a:pPr algn="ctr"/>
            <a:r>
              <a:rPr lang="en-GB" sz="2000" dirty="0">
                <a:latin typeface="Comic Sans MS" panose="030F0702030302020204" pitchFamily="66" charset="0"/>
                <a:hlinkClick r:id="rId13" action="ppaction://hlinksldjump">
                  <a:extLst>
                    <a:ext uri="{A12FA001-AC4F-418D-AE19-62706E023703}">
                      <ahyp:hlinkClr xmlns:ahyp="http://schemas.microsoft.com/office/drawing/2018/hyperlinkcolor" val="tx"/>
                    </a:ext>
                  </a:extLst>
                </a:hlinkClick>
              </a:rPr>
              <a:t>Return to ‘quick links’</a:t>
            </a:r>
            <a:endParaRPr lang="en-GB" sz="2000" dirty="0">
              <a:latin typeface="Comic Sans MS" panose="030F0702030302020204" pitchFamily="66" charset="0"/>
            </a:endParaRPr>
          </a:p>
        </p:txBody>
      </p:sp>
    </p:spTree>
    <p:extLst>
      <p:ext uri="{BB962C8B-B14F-4D97-AF65-F5344CB8AC3E}">
        <p14:creationId xmlns:p14="http://schemas.microsoft.com/office/powerpoint/2010/main" val="217986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274" y="174384"/>
            <a:ext cx="10853738" cy="979488"/>
          </a:xfrm>
        </p:spPr>
        <p:txBody>
          <a:bodyPr vert="horz" lIns="91440" tIns="45720" rIns="91440" bIns="45720" rtlCol="0" anchor="t">
            <a:normAutofit/>
          </a:bodyPr>
          <a:lstStyle/>
          <a:p>
            <a:r>
              <a:rPr lang="en-GB" sz="3800" b="1" dirty="0">
                <a:latin typeface="Comic Sans MS" panose="030F0702030302020204" pitchFamily="66" charset="0"/>
                <a:cs typeface="Calibri"/>
              </a:rPr>
              <a:t>Speech, language and communication needs</a:t>
            </a:r>
          </a:p>
        </p:txBody>
      </p:sp>
      <p:sp>
        <p:nvSpPr>
          <p:cNvPr id="4" name="TextBox 3">
            <a:hlinkClick r:id="rId2" action="ppaction://hlinksldjump"/>
            <a:extLst>
              <a:ext uri="{FF2B5EF4-FFF2-40B4-BE49-F238E27FC236}">
                <a16:creationId xmlns:a16="http://schemas.microsoft.com/office/drawing/2014/main" id="{9785D1C0-C011-E62D-93C2-77DD17FEA341}"/>
              </a:ext>
            </a:extLst>
          </p:cNvPr>
          <p:cNvSpPr txBox="1"/>
          <p:nvPr/>
        </p:nvSpPr>
        <p:spPr>
          <a:xfrm>
            <a:off x="9337183" y="614429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3" name="Picture 2" descr="A close-up of a sign&#10;&#10;Description automatically generated">
            <a:extLst>
              <a:ext uri="{FF2B5EF4-FFF2-40B4-BE49-F238E27FC236}">
                <a16:creationId xmlns:a16="http://schemas.microsoft.com/office/drawing/2014/main" id="{D2F55E61-3D47-6DEE-0FC3-8B30CAE7D146}"/>
              </a:ext>
            </a:extLst>
          </p:cNvPr>
          <p:cNvPicPr>
            <a:picLocks noChangeAspect="1"/>
          </p:cNvPicPr>
          <p:nvPr/>
        </p:nvPicPr>
        <p:blipFill>
          <a:blip r:embed="rId3"/>
          <a:stretch>
            <a:fillRect/>
          </a:stretch>
        </p:blipFill>
        <p:spPr>
          <a:xfrm>
            <a:off x="180242" y="849190"/>
            <a:ext cx="3297116" cy="986204"/>
          </a:xfrm>
          <a:prstGeom prst="rect">
            <a:avLst/>
          </a:prstGeom>
        </p:spPr>
      </p:pic>
      <p:sp>
        <p:nvSpPr>
          <p:cNvPr id="7" name="TextBox 6">
            <a:extLst>
              <a:ext uri="{FF2B5EF4-FFF2-40B4-BE49-F238E27FC236}">
                <a16:creationId xmlns:a16="http://schemas.microsoft.com/office/drawing/2014/main" id="{87467CA4-7813-B355-16D9-5621AD015550}"/>
              </a:ext>
            </a:extLst>
          </p:cNvPr>
          <p:cNvSpPr txBox="1"/>
          <p:nvPr/>
        </p:nvSpPr>
        <p:spPr>
          <a:xfrm>
            <a:off x="3704492" y="844062"/>
            <a:ext cx="56974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Children's Speech and Language Therapy</a:t>
            </a:r>
            <a:r>
              <a:rPr lang="en-GB" sz="1600" dirty="0">
                <a:latin typeface="Calibri"/>
                <a:cs typeface="Segoe UI"/>
              </a:rPr>
              <a:t> Resources </a:t>
            </a:r>
          </a:p>
          <a:p>
            <a:r>
              <a:rPr lang="en-GB" sz="1600" u="sng" dirty="0">
                <a:solidFill>
                  <a:srgbClr val="0563C1"/>
                </a:solidFill>
                <a:latin typeface="Calibri"/>
                <a:cs typeface="Segoe UI"/>
                <a:hlinkClick r:id="rId4"/>
              </a:rPr>
              <a:t>Resources for Children’s Speech and Language | Herefordshire and Worcestershire Health and Care NHS Trust (hacw.nhs.uk)</a:t>
            </a:r>
            <a:r>
              <a:rPr lang="en-GB" sz="1600" dirty="0">
                <a:latin typeface="Calibri"/>
                <a:cs typeface="Segoe UI"/>
              </a:rPr>
              <a:t> </a:t>
            </a:r>
          </a:p>
        </p:txBody>
      </p:sp>
      <p:pic>
        <p:nvPicPr>
          <p:cNvPr id="8" name="Picture 7" descr="A couple of speech bubbles&#10;&#10;Description automatically generated">
            <a:extLst>
              <a:ext uri="{FF2B5EF4-FFF2-40B4-BE49-F238E27FC236}">
                <a16:creationId xmlns:a16="http://schemas.microsoft.com/office/drawing/2014/main" id="{31CB0B40-FCF8-284B-7AC0-126449AE92C9}"/>
              </a:ext>
            </a:extLst>
          </p:cNvPr>
          <p:cNvPicPr>
            <a:picLocks noChangeAspect="1"/>
          </p:cNvPicPr>
          <p:nvPr/>
        </p:nvPicPr>
        <p:blipFill>
          <a:blip r:embed="rId5"/>
          <a:stretch>
            <a:fillRect/>
          </a:stretch>
        </p:blipFill>
        <p:spPr>
          <a:xfrm>
            <a:off x="250947" y="2095133"/>
            <a:ext cx="2335091" cy="862379"/>
          </a:xfrm>
          <a:prstGeom prst="rect">
            <a:avLst/>
          </a:prstGeom>
        </p:spPr>
      </p:pic>
      <p:sp>
        <p:nvSpPr>
          <p:cNvPr id="10" name="TextBox 9">
            <a:extLst>
              <a:ext uri="{FF2B5EF4-FFF2-40B4-BE49-F238E27FC236}">
                <a16:creationId xmlns:a16="http://schemas.microsoft.com/office/drawing/2014/main" id="{9025840A-9CA0-E763-C652-1BA3282A364F}"/>
              </a:ext>
            </a:extLst>
          </p:cNvPr>
          <p:cNvSpPr txBox="1"/>
          <p:nvPr/>
        </p:nvSpPr>
        <p:spPr>
          <a:xfrm>
            <a:off x="2754923" y="2086707"/>
            <a:ext cx="6424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Speech and Language Therapy Facebook page</a:t>
            </a:r>
            <a:r>
              <a:rPr lang="en-GB" sz="1600" dirty="0">
                <a:latin typeface="Calibri"/>
                <a:cs typeface="Segoe UI"/>
              </a:rPr>
              <a:t> </a:t>
            </a:r>
          </a:p>
          <a:p>
            <a:r>
              <a:rPr lang="en-GB" sz="1600" u="sng" dirty="0">
                <a:solidFill>
                  <a:srgbClr val="0563C1"/>
                </a:solidFill>
                <a:latin typeface="Calibri"/>
                <a:cs typeface="Segoe UI"/>
                <a:hlinkClick r:id="rId6"/>
              </a:rPr>
              <a:t>Worcestershire Speech and Language Therapy | Facebook</a:t>
            </a:r>
            <a:endParaRPr lang="en-GB" sz="1600" dirty="0">
              <a:latin typeface="Calibri"/>
              <a:ea typeface="+mn-lt"/>
              <a:cs typeface="Segoe UI"/>
            </a:endParaRPr>
          </a:p>
        </p:txBody>
      </p:sp>
      <p:pic>
        <p:nvPicPr>
          <p:cNvPr id="11" name="Picture 10" descr="A logo with black text&#10;&#10;Description automatically generated">
            <a:extLst>
              <a:ext uri="{FF2B5EF4-FFF2-40B4-BE49-F238E27FC236}">
                <a16:creationId xmlns:a16="http://schemas.microsoft.com/office/drawing/2014/main" id="{7EF5B4A8-270C-692A-FDED-1E664383CE23}"/>
              </a:ext>
            </a:extLst>
          </p:cNvPr>
          <p:cNvPicPr>
            <a:picLocks noChangeAspect="1"/>
          </p:cNvPicPr>
          <p:nvPr/>
        </p:nvPicPr>
        <p:blipFill>
          <a:blip r:embed="rId7"/>
          <a:stretch>
            <a:fillRect/>
          </a:stretch>
        </p:blipFill>
        <p:spPr>
          <a:xfrm>
            <a:off x="253145" y="3125299"/>
            <a:ext cx="2447925" cy="1076325"/>
          </a:xfrm>
          <a:prstGeom prst="rect">
            <a:avLst/>
          </a:prstGeom>
        </p:spPr>
      </p:pic>
      <p:sp>
        <p:nvSpPr>
          <p:cNvPr id="12" name="TextBox 11">
            <a:extLst>
              <a:ext uri="{FF2B5EF4-FFF2-40B4-BE49-F238E27FC236}">
                <a16:creationId xmlns:a16="http://schemas.microsoft.com/office/drawing/2014/main" id="{8EE97821-8D0E-B2AF-ECC5-CB799BB3A894}"/>
              </a:ext>
            </a:extLst>
          </p:cNvPr>
          <p:cNvSpPr txBox="1"/>
          <p:nvPr/>
        </p:nvSpPr>
        <p:spPr>
          <a:xfrm>
            <a:off x="2872154" y="3130062"/>
            <a:ext cx="682283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The Communication Trust</a:t>
            </a:r>
            <a:r>
              <a:rPr lang="en-GB" sz="1600" dirty="0">
                <a:latin typeface="Calibri"/>
                <a:cs typeface="Segoe UI"/>
              </a:rPr>
              <a:t> - f</a:t>
            </a:r>
            <a:r>
              <a:rPr lang="en-GB" sz="1600" dirty="0">
                <a:latin typeface="Helvetica"/>
                <a:cs typeface="Segoe UI"/>
              </a:rPr>
              <a:t>or 1.9 million children in the UK, learning to talk and understand words feels like an impossible hurdle. They give children and young people the skills they need so they aren’t left behind, waiting to be understood. </a:t>
            </a:r>
          </a:p>
          <a:p>
            <a:r>
              <a:rPr lang="en-GB" sz="1600" u="sng" dirty="0">
                <a:solidFill>
                  <a:srgbClr val="0563C1"/>
                </a:solidFill>
                <a:latin typeface="Calibri"/>
                <a:cs typeface="Segoe UI"/>
                <a:hlinkClick r:id="rId8"/>
              </a:rPr>
              <a:t>Help for families - Speech and Language UK: Changing young lives (ican.org.uk)</a:t>
            </a:r>
            <a:r>
              <a:rPr lang="en-GB" sz="1600" dirty="0">
                <a:latin typeface="Calibri"/>
                <a:cs typeface="Segoe UI"/>
              </a:rPr>
              <a:t> </a:t>
            </a:r>
          </a:p>
        </p:txBody>
      </p:sp>
      <p:pic>
        <p:nvPicPr>
          <p:cNvPr id="13" name="Picture 12" descr="A blue and yellow logo&#10;&#10;Description automatically generated">
            <a:extLst>
              <a:ext uri="{FF2B5EF4-FFF2-40B4-BE49-F238E27FC236}">
                <a16:creationId xmlns:a16="http://schemas.microsoft.com/office/drawing/2014/main" id="{24C5C2FF-5BB8-D213-07F7-EBAE9524AB94}"/>
              </a:ext>
            </a:extLst>
          </p:cNvPr>
          <p:cNvPicPr>
            <a:picLocks noChangeAspect="1"/>
          </p:cNvPicPr>
          <p:nvPr/>
        </p:nvPicPr>
        <p:blipFill>
          <a:blip r:embed="rId9"/>
          <a:stretch>
            <a:fillRect/>
          </a:stretch>
        </p:blipFill>
        <p:spPr>
          <a:xfrm>
            <a:off x="302968" y="4522909"/>
            <a:ext cx="2676525" cy="742950"/>
          </a:xfrm>
          <a:prstGeom prst="rect">
            <a:avLst/>
          </a:prstGeom>
        </p:spPr>
      </p:pic>
      <p:sp>
        <p:nvSpPr>
          <p:cNvPr id="14" name="TextBox 13">
            <a:extLst>
              <a:ext uri="{FF2B5EF4-FFF2-40B4-BE49-F238E27FC236}">
                <a16:creationId xmlns:a16="http://schemas.microsoft.com/office/drawing/2014/main" id="{8F5E1C9D-F663-85B1-88CA-96E207A30704}"/>
              </a:ext>
            </a:extLst>
          </p:cNvPr>
          <p:cNvSpPr txBox="1"/>
          <p:nvPr/>
        </p:nvSpPr>
        <p:spPr>
          <a:xfrm>
            <a:off x="3048000" y="4595446"/>
            <a:ext cx="67173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Calibri"/>
                <a:cs typeface="Segoe UI"/>
              </a:rPr>
              <a:t> </a:t>
            </a:r>
            <a:r>
              <a:rPr lang="en-GB" sz="1600" b="1" dirty="0">
                <a:latin typeface="Calibri"/>
                <a:cs typeface="Segoe UI"/>
              </a:rPr>
              <a:t>BBC </a:t>
            </a:r>
            <a:r>
              <a:rPr lang="en-GB" sz="1600" dirty="0">
                <a:latin typeface="Calibri"/>
                <a:cs typeface="Segoe UI"/>
              </a:rPr>
              <a:t>Information about speech and language difficulties </a:t>
            </a:r>
            <a:endParaRPr lang="en-US" dirty="0"/>
          </a:p>
          <a:p>
            <a:r>
              <a:rPr lang="en-GB" sz="1600" u="sng" dirty="0">
                <a:solidFill>
                  <a:srgbClr val="0563C1"/>
                </a:solidFill>
                <a:latin typeface="Calibri"/>
                <a:cs typeface="Segoe UI"/>
                <a:hlinkClick r:id="rId10"/>
              </a:rPr>
              <a:t>Speech and language difficulties - CBeebies - BBC</a:t>
            </a:r>
            <a:r>
              <a:rPr lang="en-GB" sz="1600" dirty="0">
                <a:latin typeface="Calibri"/>
                <a:cs typeface="Segoe UI"/>
              </a:rPr>
              <a:t> </a:t>
            </a:r>
          </a:p>
        </p:txBody>
      </p:sp>
      <p:pic>
        <p:nvPicPr>
          <p:cNvPr id="15" name="Picture 14" descr="A purple background with yellow letters&#10;&#10;Description automatically generated">
            <a:extLst>
              <a:ext uri="{FF2B5EF4-FFF2-40B4-BE49-F238E27FC236}">
                <a16:creationId xmlns:a16="http://schemas.microsoft.com/office/drawing/2014/main" id="{D8F085B7-C2F4-3C5A-B22E-38A04931473F}"/>
              </a:ext>
            </a:extLst>
          </p:cNvPr>
          <p:cNvPicPr>
            <a:picLocks noChangeAspect="1"/>
          </p:cNvPicPr>
          <p:nvPr/>
        </p:nvPicPr>
        <p:blipFill>
          <a:blip r:embed="rId11"/>
          <a:stretch>
            <a:fillRect/>
          </a:stretch>
        </p:blipFill>
        <p:spPr>
          <a:xfrm>
            <a:off x="303700" y="5488964"/>
            <a:ext cx="2745399" cy="733425"/>
          </a:xfrm>
          <a:prstGeom prst="rect">
            <a:avLst/>
          </a:prstGeom>
        </p:spPr>
      </p:pic>
      <p:sp>
        <p:nvSpPr>
          <p:cNvPr id="17" name="TextBox 16">
            <a:extLst>
              <a:ext uri="{FF2B5EF4-FFF2-40B4-BE49-F238E27FC236}">
                <a16:creationId xmlns:a16="http://schemas.microsoft.com/office/drawing/2014/main" id="{8F6CC297-0652-3F01-1613-7270E815165A}"/>
              </a:ext>
            </a:extLst>
          </p:cNvPr>
          <p:cNvSpPr txBox="1"/>
          <p:nvPr/>
        </p:nvSpPr>
        <p:spPr>
          <a:xfrm>
            <a:off x="3118338" y="5334000"/>
            <a:ext cx="627184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333333"/>
                </a:solidFill>
                <a:latin typeface="Calibri"/>
                <a:cs typeface="Segoe UI"/>
              </a:rPr>
              <a:t>Tiny Happy People</a:t>
            </a:r>
            <a:r>
              <a:rPr lang="en-GB" sz="1600" dirty="0">
                <a:solidFill>
                  <a:srgbClr val="333333"/>
                </a:solidFill>
                <a:latin typeface="Calibri"/>
                <a:cs typeface="Segoe UI"/>
              </a:rPr>
              <a:t> can help you develop your child’s language and communication skills, so they get the best start in life. Their ideas and activities are easy to build into your daily routine. They’re quick and inspiring, but they’re also based on expert advice and evidence, and are proven to help your child’s development. </a:t>
            </a:r>
          </a:p>
          <a:p>
            <a:r>
              <a:rPr lang="en-GB" sz="1600" u="sng" dirty="0">
                <a:solidFill>
                  <a:srgbClr val="0563C1"/>
                </a:solidFill>
                <a:latin typeface="Arial"/>
                <a:cs typeface="Segoe UI"/>
                <a:hlinkClick r:id="rId12"/>
              </a:rPr>
              <a:t>What is Tiny Happy People? - BBC Tiny Happy People</a:t>
            </a:r>
            <a:r>
              <a:rPr lang="en-GB" sz="1600" dirty="0">
                <a:latin typeface="Arial"/>
                <a:cs typeface="Segoe UI"/>
              </a:rPr>
              <a:t> </a:t>
            </a:r>
          </a:p>
        </p:txBody>
      </p:sp>
      <p:pic>
        <p:nvPicPr>
          <p:cNvPr id="5" name="Picture 4">
            <a:extLst>
              <a:ext uri="{FF2B5EF4-FFF2-40B4-BE49-F238E27FC236}">
                <a16:creationId xmlns:a16="http://schemas.microsoft.com/office/drawing/2014/main" id="{C3042F46-7202-8893-3D67-B823CDD8CE4A}"/>
              </a:ext>
            </a:extLst>
          </p:cNvPr>
          <p:cNvPicPr>
            <a:picLocks noChangeAspect="1"/>
          </p:cNvPicPr>
          <p:nvPr/>
        </p:nvPicPr>
        <p:blipFill>
          <a:blip r:embed="rId13"/>
          <a:stretch>
            <a:fillRect/>
          </a:stretch>
        </p:blipFill>
        <p:spPr>
          <a:xfrm>
            <a:off x="10381886" y="347945"/>
            <a:ext cx="1629872" cy="1512485"/>
          </a:xfrm>
          <a:prstGeom prst="rect">
            <a:avLst/>
          </a:prstGeom>
        </p:spPr>
      </p:pic>
      <p:pic>
        <p:nvPicPr>
          <p:cNvPr id="18" name="Picture 17">
            <a:hlinkClick r:id="rId2" action="ppaction://hlinksldjump"/>
            <a:extLst>
              <a:ext uri="{FF2B5EF4-FFF2-40B4-BE49-F238E27FC236}">
                <a16:creationId xmlns:a16="http://schemas.microsoft.com/office/drawing/2014/main" id="{9F1E1773-4F28-7931-660A-27DCE5D40FA6}"/>
              </a:ext>
            </a:extLst>
          </p:cNvPr>
          <p:cNvPicPr>
            <a:picLocks noChangeAspect="1"/>
          </p:cNvPicPr>
          <p:nvPr/>
        </p:nvPicPr>
        <p:blipFill>
          <a:blip r:embed="rId14"/>
          <a:stretch>
            <a:fillRect/>
          </a:stretch>
        </p:blipFill>
        <p:spPr>
          <a:xfrm>
            <a:off x="10312460" y="5529105"/>
            <a:ext cx="1530229" cy="1152244"/>
          </a:xfrm>
          <a:prstGeom prst="rect">
            <a:avLst/>
          </a:prstGeom>
        </p:spPr>
      </p:pic>
    </p:spTree>
    <p:extLst>
      <p:ext uri="{BB962C8B-B14F-4D97-AF65-F5344CB8AC3E}">
        <p14:creationId xmlns:p14="http://schemas.microsoft.com/office/powerpoint/2010/main" val="375759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563"/>
            <a:ext cx="10285413" cy="1228725"/>
          </a:xfrm>
        </p:spPr>
        <p:txBody>
          <a:bodyPr vert="horz" lIns="91440" tIns="45720" rIns="91440" bIns="45720" rtlCol="0" anchor="t">
            <a:noAutofit/>
          </a:bodyPr>
          <a:lstStyle/>
          <a:p>
            <a:r>
              <a:rPr lang="en-GB" sz="3800" b="1" dirty="0">
                <a:latin typeface="Comic Sans MS" panose="030F0702030302020204" pitchFamily="66" charset="0"/>
                <a:cs typeface="Calibri"/>
              </a:rPr>
              <a:t>Supporting families facing difficulties, trauma, loss and bereavement</a:t>
            </a:r>
          </a:p>
        </p:txBody>
      </p:sp>
      <p:sp>
        <p:nvSpPr>
          <p:cNvPr id="3" name="Content Placeholder 2"/>
          <p:cNvSpPr>
            <a:spLocks noGrp="1"/>
          </p:cNvSpPr>
          <p:nvPr>
            <p:ph idx="4294967295"/>
          </p:nvPr>
        </p:nvSpPr>
        <p:spPr>
          <a:xfrm>
            <a:off x="7572375" y="815975"/>
            <a:ext cx="4619625" cy="5226050"/>
          </a:xfrm>
        </p:spPr>
        <p:txBody>
          <a:bodyPr anchor="ctr">
            <a:normAutofit/>
          </a:bodyPr>
          <a:lstStyle/>
          <a:p>
            <a:pPr marL="0" indent="0">
              <a:buNone/>
            </a:pPr>
            <a:endParaRPr lang="en-US"/>
          </a:p>
          <a:p>
            <a:endParaRPr lang="en-US"/>
          </a:p>
        </p:txBody>
      </p:sp>
      <p:pic>
        <p:nvPicPr>
          <p:cNvPr id="14" name="Picture 13" descr="A logo for a hospital&#10;&#10;Description automatically generated">
            <a:extLst>
              <a:ext uri="{FF2B5EF4-FFF2-40B4-BE49-F238E27FC236}">
                <a16:creationId xmlns:a16="http://schemas.microsoft.com/office/drawing/2014/main" id="{4C582DDB-42D8-6C48-60A3-CEE16CECD300}"/>
              </a:ext>
            </a:extLst>
          </p:cNvPr>
          <p:cNvPicPr>
            <a:picLocks noChangeAspect="1"/>
          </p:cNvPicPr>
          <p:nvPr/>
        </p:nvPicPr>
        <p:blipFill>
          <a:blip r:embed="rId2"/>
          <a:stretch>
            <a:fillRect/>
          </a:stretch>
        </p:blipFill>
        <p:spPr>
          <a:xfrm>
            <a:off x="144341" y="1384869"/>
            <a:ext cx="2114550" cy="933450"/>
          </a:xfrm>
          <a:prstGeom prst="rect">
            <a:avLst/>
          </a:prstGeom>
        </p:spPr>
      </p:pic>
      <p:sp>
        <p:nvSpPr>
          <p:cNvPr id="15" name="TextBox 14">
            <a:extLst>
              <a:ext uri="{FF2B5EF4-FFF2-40B4-BE49-F238E27FC236}">
                <a16:creationId xmlns:a16="http://schemas.microsoft.com/office/drawing/2014/main" id="{1D69F706-E1EC-8F32-B639-0FD0D06C5384}"/>
              </a:ext>
            </a:extLst>
          </p:cNvPr>
          <p:cNvSpPr txBox="1"/>
          <p:nvPr/>
        </p:nvSpPr>
        <p:spPr>
          <a:xfrm>
            <a:off x="2403231" y="1312985"/>
            <a:ext cx="70807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The Primrose family support team</a:t>
            </a:r>
            <a:r>
              <a:rPr lang="en-GB" sz="1600" dirty="0">
                <a:latin typeface="Calibri"/>
                <a:cs typeface="Segoe UI"/>
              </a:rPr>
              <a:t> can support a child who has experienced the bereavement of a special person, or if someone in the family is living with a life limiting illness. </a:t>
            </a:r>
          </a:p>
          <a:p>
            <a:r>
              <a:rPr lang="en-GB" sz="1600" u="sng" dirty="0">
                <a:solidFill>
                  <a:srgbClr val="0563C1"/>
                </a:solidFill>
                <a:latin typeface="Calibri"/>
                <a:cs typeface="Segoe UI"/>
                <a:hlinkClick r:id="rId3"/>
              </a:rPr>
              <a:t>Children &amp; Young People - Primrose Hospice | Family Support Service</a:t>
            </a:r>
            <a:r>
              <a:rPr lang="en-GB" sz="1600" dirty="0">
                <a:latin typeface="Calibri"/>
                <a:cs typeface="Segoe UI"/>
              </a:rPr>
              <a:t> </a:t>
            </a:r>
          </a:p>
        </p:txBody>
      </p:sp>
      <p:pic>
        <p:nvPicPr>
          <p:cNvPr id="16" name="Picture 15" descr="A close-up of a logo&#10;&#10;Description automatically generated">
            <a:extLst>
              <a:ext uri="{FF2B5EF4-FFF2-40B4-BE49-F238E27FC236}">
                <a16:creationId xmlns:a16="http://schemas.microsoft.com/office/drawing/2014/main" id="{B9F4D029-761A-B67A-CA01-4FF7ED06B290}"/>
              </a:ext>
            </a:extLst>
          </p:cNvPr>
          <p:cNvPicPr>
            <a:picLocks noChangeAspect="1"/>
          </p:cNvPicPr>
          <p:nvPr/>
        </p:nvPicPr>
        <p:blipFill>
          <a:blip r:embed="rId4"/>
          <a:stretch>
            <a:fillRect/>
          </a:stretch>
        </p:blipFill>
        <p:spPr>
          <a:xfrm>
            <a:off x="160093" y="2428142"/>
            <a:ext cx="2188552" cy="759070"/>
          </a:xfrm>
          <a:prstGeom prst="rect">
            <a:avLst/>
          </a:prstGeom>
        </p:spPr>
      </p:pic>
      <p:sp>
        <p:nvSpPr>
          <p:cNvPr id="17" name="TextBox 16">
            <a:extLst>
              <a:ext uri="{FF2B5EF4-FFF2-40B4-BE49-F238E27FC236}">
                <a16:creationId xmlns:a16="http://schemas.microsoft.com/office/drawing/2014/main" id="{AC242671-8FC0-24BD-B692-B0E052A8E74B}"/>
              </a:ext>
            </a:extLst>
          </p:cNvPr>
          <p:cNvSpPr txBox="1"/>
          <p:nvPr/>
        </p:nvSpPr>
        <p:spPr>
          <a:xfrm>
            <a:off x="2543908" y="2403231"/>
            <a:ext cx="68462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Touchstones </a:t>
            </a:r>
            <a:r>
              <a:rPr lang="en-GB" sz="1600" dirty="0">
                <a:latin typeface="Calibri"/>
                <a:cs typeface="Segoe UI"/>
              </a:rPr>
              <a:t>is a small, local charity with one very simple aim – to be there for any bereaved child and young person in Northeast Worcestershire.</a:t>
            </a:r>
          </a:p>
          <a:p>
            <a:r>
              <a:rPr lang="en-GB" sz="1600" u="sng" dirty="0">
                <a:solidFill>
                  <a:srgbClr val="0563C1"/>
                </a:solidFill>
                <a:latin typeface="Calibri"/>
                <a:cs typeface="Segoe UI"/>
                <a:hlinkClick r:id="rId5"/>
              </a:rPr>
              <a:t>Home - Touchstones Support (touchstones-support.org.uk)</a:t>
            </a:r>
            <a:r>
              <a:rPr lang="en-GB" sz="1600" dirty="0">
                <a:latin typeface="Calibri"/>
                <a:cs typeface="Segoe UI"/>
              </a:rPr>
              <a:t> </a:t>
            </a:r>
          </a:p>
        </p:txBody>
      </p:sp>
      <p:pic>
        <p:nvPicPr>
          <p:cNvPr id="18" name="Picture 17" descr="A purple and white logo&#10;&#10;Description automatically generated">
            <a:extLst>
              <a:ext uri="{FF2B5EF4-FFF2-40B4-BE49-F238E27FC236}">
                <a16:creationId xmlns:a16="http://schemas.microsoft.com/office/drawing/2014/main" id="{86DCAE37-F72E-62A3-33C6-7073CB046696}"/>
              </a:ext>
            </a:extLst>
          </p:cNvPr>
          <p:cNvPicPr>
            <a:picLocks noChangeAspect="1"/>
          </p:cNvPicPr>
          <p:nvPr/>
        </p:nvPicPr>
        <p:blipFill>
          <a:blip r:embed="rId6"/>
          <a:stretch>
            <a:fillRect/>
          </a:stretch>
        </p:blipFill>
        <p:spPr>
          <a:xfrm>
            <a:off x="158994" y="3505200"/>
            <a:ext cx="2495550" cy="762000"/>
          </a:xfrm>
          <a:prstGeom prst="rect">
            <a:avLst/>
          </a:prstGeom>
        </p:spPr>
      </p:pic>
      <p:sp>
        <p:nvSpPr>
          <p:cNvPr id="19" name="TextBox 18">
            <a:extLst>
              <a:ext uri="{FF2B5EF4-FFF2-40B4-BE49-F238E27FC236}">
                <a16:creationId xmlns:a16="http://schemas.microsoft.com/office/drawing/2014/main" id="{311844E1-6B38-1C07-198F-F2897E29548F}"/>
              </a:ext>
            </a:extLst>
          </p:cNvPr>
          <p:cNvSpPr txBox="1"/>
          <p:nvPr/>
        </p:nvSpPr>
        <p:spPr>
          <a:xfrm>
            <a:off x="2813538" y="3188677"/>
            <a:ext cx="78310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The Worcestershire Young Carers Team</a:t>
            </a:r>
            <a:r>
              <a:rPr lang="en-GB" sz="1600" dirty="0">
                <a:latin typeface="Calibri"/>
                <a:cs typeface="Segoe UI"/>
              </a:rPr>
              <a:t> offers opportunities for young people to take a break from their care role, meet other Young Carers and have fun. Giving them vital respite breaks helps our young people to build their confidence and get involved in fun activities.  </a:t>
            </a:r>
            <a:r>
              <a:rPr lang="en-GB" sz="1600" dirty="0">
                <a:latin typeface="Calibri"/>
                <a:cs typeface="Calibri"/>
              </a:rPr>
              <a:t>A Young Carer is a person aged between 6 and 17 who supports a family member at home beyond what is typical for their age. </a:t>
            </a:r>
            <a:endParaRPr lang="en-GB" sz="1600" dirty="0">
              <a:latin typeface="Calibri"/>
              <a:cs typeface="Segoe UI"/>
            </a:endParaRPr>
          </a:p>
          <a:p>
            <a:r>
              <a:rPr lang="en-GB" sz="1600" u="sng" dirty="0">
                <a:solidFill>
                  <a:srgbClr val="0563C1"/>
                </a:solidFill>
                <a:latin typeface="Calibri"/>
                <a:cs typeface="Segoe UI"/>
                <a:hlinkClick r:id="rId7"/>
              </a:rPr>
              <a:t>Worcestershire Young Carers | YSS</a:t>
            </a:r>
            <a:r>
              <a:rPr lang="en-GB" sz="1600" dirty="0">
                <a:latin typeface="Calibri"/>
                <a:cs typeface="Segoe UI"/>
              </a:rPr>
              <a:t> </a:t>
            </a:r>
          </a:p>
        </p:txBody>
      </p:sp>
      <p:pic>
        <p:nvPicPr>
          <p:cNvPr id="20" name="Picture 19" descr="A yellow rectangular sign with black text&#10;&#10;Description automatically generated">
            <a:extLst>
              <a:ext uri="{FF2B5EF4-FFF2-40B4-BE49-F238E27FC236}">
                <a16:creationId xmlns:a16="http://schemas.microsoft.com/office/drawing/2014/main" id="{C9628686-366E-4C23-0708-BF2988623F41}"/>
              </a:ext>
            </a:extLst>
          </p:cNvPr>
          <p:cNvPicPr>
            <a:picLocks noChangeAspect="1"/>
          </p:cNvPicPr>
          <p:nvPr/>
        </p:nvPicPr>
        <p:blipFill>
          <a:blip r:embed="rId8"/>
          <a:stretch>
            <a:fillRect/>
          </a:stretch>
        </p:blipFill>
        <p:spPr>
          <a:xfrm>
            <a:off x="108072" y="4924058"/>
            <a:ext cx="2831856" cy="561975"/>
          </a:xfrm>
          <a:prstGeom prst="rect">
            <a:avLst/>
          </a:prstGeom>
        </p:spPr>
      </p:pic>
      <p:sp>
        <p:nvSpPr>
          <p:cNvPr id="21" name="TextBox 20">
            <a:extLst>
              <a:ext uri="{FF2B5EF4-FFF2-40B4-BE49-F238E27FC236}">
                <a16:creationId xmlns:a16="http://schemas.microsoft.com/office/drawing/2014/main" id="{EDB70FD7-4599-4F8B-4850-E0400E78DBCB}"/>
              </a:ext>
            </a:extLst>
          </p:cNvPr>
          <p:cNvSpPr txBox="1"/>
          <p:nvPr/>
        </p:nvSpPr>
        <p:spPr>
          <a:xfrm>
            <a:off x="3048000" y="4736123"/>
            <a:ext cx="67056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222222"/>
                </a:solidFill>
                <a:latin typeface="Calibri"/>
                <a:cs typeface="Segoe UI"/>
              </a:rPr>
              <a:t>Sibs </a:t>
            </a:r>
            <a:r>
              <a:rPr lang="en-GB" sz="1600" dirty="0">
                <a:solidFill>
                  <a:srgbClr val="222222"/>
                </a:solidFill>
                <a:latin typeface="Calibri"/>
                <a:cs typeface="Segoe UI"/>
              </a:rPr>
              <a:t>exists to support people who grow up with or have grown up with a disabled brother or sister. It is the only UK charity representing the needs of over half a million young siblings and over one and a half million adult siblings. </a:t>
            </a:r>
          </a:p>
          <a:p>
            <a:r>
              <a:rPr lang="en-GB" sz="1600" u="sng" dirty="0">
                <a:solidFill>
                  <a:srgbClr val="0563C1"/>
                </a:solidFill>
                <a:latin typeface="Calibri"/>
                <a:cs typeface="Segoe UI"/>
                <a:hlinkClick r:id="rId9"/>
              </a:rPr>
              <a:t>About Sibs - Sibs</a:t>
            </a:r>
            <a:r>
              <a:rPr lang="en-GB" sz="1600" dirty="0">
                <a:latin typeface="Calibri"/>
                <a:cs typeface="Segoe UI"/>
              </a:rPr>
              <a:t> </a:t>
            </a:r>
          </a:p>
        </p:txBody>
      </p:sp>
      <p:pic>
        <p:nvPicPr>
          <p:cNvPr id="22" name="Picture 21" descr="A logo for a company&#10;&#10;Description automatically generated">
            <a:extLst>
              <a:ext uri="{FF2B5EF4-FFF2-40B4-BE49-F238E27FC236}">
                <a16:creationId xmlns:a16="http://schemas.microsoft.com/office/drawing/2014/main" id="{D19B864E-9EE2-C35F-67A0-AC056BE53398}"/>
              </a:ext>
            </a:extLst>
          </p:cNvPr>
          <p:cNvPicPr>
            <a:picLocks noChangeAspect="1"/>
          </p:cNvPicPr>
          <p:nvPr/>
        </p:nvPicPr>
        <p:blipFill>
          <a:blip r:embed="rId10"/>
          <a:stretch>
            <a:fillRect/>
          </a:stretch>
        </p:blipFill>
        <p:spPr>
          <a:xfrm>
            <a:off x="523508" y="5820141"/>
            <a:ext cx="2352675" cy="962025"/>
          </a:xfrm>
          <a:prstGeom prst="rect">
            <a:avLst/>
          </a:prstGeom>
        </p:spPr>
      </p:pic>
      <p:sp>
        <p:nvSpPr>
          <p:cNvPr id="23" name="TextBox 22">
            <a:extLst>
              <a:ext uri="{FF2B5EF4-FFF2-40B4-BE49-F238E27FC236}">
                <a16:creationId xmlns:a16="http://schemas.microsoft.com/office/drawing/2014/main" id="{38770911-DBF2-AD2C-BD6B-F01550A46568}"/>
              </a:ext>
            </a:extLst>
          </p:cNvPr>
          <p:cNvSpPr txBox="1"/>
          <p:nvPr/>
        </p:nvSpPr>
        <p:spPr>
          <a:xfrm>
            <a:off x="3048000" y="5814647"/>
            <a:ext cx="622495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Beacon House</a:t>
            </a:r>
            <a:r>
              <a:rPr lang="en-GB" sz="1600" dirty="0">
                <a:latin typeface="Calibri"/>
                <a:cs typeface="Segoe UI"/>
              </a:rPr>
              <a:t> is passionate about developing freely available resources so that knowledge about the healing of trauma and adversity is in the hands of those who need it. </a:t>
            </a:r>
          </a:p>
          <a:p>
            <a:r>
              <a:rPr lang="en-GB" sz="1600" u="sng" dirty="0">
                <a:solidFill>
                  <a:srgbClr val="0563C1"/>
                </a:solidFill>
                <a:latin typeface="Calibri"/>
                <a:cs typeface="Segoe UI"/>
                <a:hlinkClick r:id="rId11"/>
              </a:rPr>
              <a:t>Resources (beaconhouse.org.uk)</a:t>
            </a:r>
            <a:r>
              <a:rPr lang="en-GB" sz="1600" dirty="0">
                <a:latin typeface="Calibri"/>
                <a:cs typeface="Segoe UI"/>
              </a:rPr>
              <a:t> </a:t>
            </a:r>
          </a:p>
        </p:txBody>
      </p:sp>
      <p:pic>
        <p:nvPicPr>
          <p:cNvPr id="4" name="Picture 3">
            <a:extLst>
              <a:ext uri="{FF2B5EF4-FFF2-40B4-BE49-F238E27FC236}">
                <a16:creationId xmlns:a16="http://schemas.microsoft.com/office/drawing/2014/main" id="{A655C5BD-F737-D5A6-EE06-CF3F22C1F9C7}"/>
              </a:ext>
            </a:extLst>
          </p:cNvPr>
          <p:cNvPicPr>
            <a:picLocks noChangeAspect="1"/>
          </p:cNvPicPr>
          <p:nvPr/>
        </p:nvPicPr>
        <p:blipFill>
          <a:blip r:embed="rId12"/>
          <a:stretch>
            <a:fillRect/>
          </a:stretch>
        </p:blipFill>
        <p:spPr>
          <a:xfrm>
            <a:off x="10285413" y="314544"/>
            <a:ext cx="1629872" cy="1512485"/>
          </a:xfrm>
          <a:prstGeom prst="rect">
            <a:avLst/>
          </a:prstGeom>
        </p:spPr>
      </p:pic>
      <p:sp>
        <p:nvSpPr>
          <p:cNvPr id="6" name="TextBox 5">
            <a:hlinkClick r:id="rId13" action="ppaction://hlinksldjump"/>
            <a:extLst>
              <a:ext uri="{FF2B5EF4-FFF2-40B4-BE49-F238E27FC236}">
                <a16:creationId xmlns:a16="http://schemas.microsoft.com/office/drawing/2014/main" id="{7A4F77EA-D614-697F-31BC-EC262A728A79}"/>
              </a:ext>
            </a:extLst>
          </p:cNvPr>
          <p:cNvSpPr txBox="1"/>
          <p:nvPr/>
        </p:nvSpPr>
        <p:spPr>
          <a:xfrm>
            <a:off x="10355364" y="5612153"/>
            <a:ext cx="1440082" cy="1015663"/>
          </a:xfrm>
          <a:prstGeom prst="rect">
            <a:avLst/>
          </a:prstGeom>
          <a:gradFill>
            <a:gsLst>
              <a:gs pos="0">
                <a:srgbClr val="00B050"/>
              </a:gs>
              <a:gs pos="100000">
                <a:srgbClr val="92D050"/>
              </a:gs>
            </a:gsLst>
            <a:lin ang="5400000" scaled="1"/>
          </a:gradFill>
          <a:ln w="38100">
            <a:solidFill>
              <a:schemeClr val="tx1"/>
            </a:solidFill>
          </a:ln>
        </p:spPr>
        <p:txBody>
          <a:bodyPr wrap="square" rtlCol="0">
            <a:spAutoFit/>
          </a:bodyPr>
          <a:lstStyle/>
          <a:p>
            <a:pPr algn="ctr"/>
            <a:r>
              <a:rPr lang="en-GB" sz="2000" dirty="0">
                <a:latin typeface="Comic Sans MS" panose="030F0702030302020204" pitchFamily="66" charset="0"/>
                <a:hlinkClick r:id="rId14" action="ppaction://hlinksldjump">
                  <a:extLst>
                    <a:ext uri="{A12FA001-AC4F-418D-AE19-62706E023703}">
                      <ahyp:hlinkClr xmlns:ahyp="http://schemas.microsoft.com/office/drawing/2018/hyperlinkcolor" val="tx"/>
                    </a:ext>
                  </a:extLst>
                </a:hlinkClick>
              </a:rPr>
              <a:t>Return to ‘quick links’</a:t>
            </a:r>
            <a:endParaRPr lang="en-GB" sz="2000" dirty="0">
              <a:latin typeface="Comic Sans MS" panose="030F0702030302020204" pitchFamily="66" charset="0"/>
            </a:endParaRPr>
          </a:p>
        </p:txBody>
      </p:sp>
    </p:spTree>
    <p:extLst>
      <p:ext uri="{BB962C8B-B14F-4D97-AF65-F5344CB8AC3E}">
        <p14:creationId xmlns:p14="http://schemas.microsoft.com/office/powerpoint/2010/main" val="262923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52135-0401-4028-978D-85E0805D481B}"/>
              </a:ext>
            </a:extLst>
          </p:cNvPr>
          <p:cNvSpPr>
            <a:spLocks noGrp="1"/>
          </p:cNvSpPr>
          <p:nvPr>
            <p:ph type="title"/>
          </p:nvPr>
        </p:nvSpPr>
        <p:spPr>
          <a:xfrm>
            <a:off x="618719" y="1172308"/>
            <a:ext cx="8721224" cy="2011974"/>
          </a:xfrm>
        </p:spPr>
        <p:txBody>
          <a:bodyPr>
            <a:noAutofit/>
          </a:bodyPr>
          <a:lstStyle/>
          <a:p>
            <a:pPr algn="just"/>
            <a:r>
              <a:rPr lang="en-US" sz="3800" dirty="0">
                <a:solidFill>
                  <a:srgbClr val="00B050"/>
                </a:solidFill>
                <a:latin typeface="Comic Sans MS" panose="030F0702030302020204" pitchFamily="66" charset="0"/>
                <a:cs typeface="Calibri"/>
              </a:rPr>
              <a:t>Use the ‘quick links’ to find useful resources, website links, support, advice and information about specific areas of SEND.</a:t>
            </a:r>
            <a:endParaRPr lang="en-US" sz="3800" dirty="0">
              <a:solidFill>
                <a:srgbClr val="00B050"/>
              </a:solidFill>
              <a:latin typeface="Comic Sans MS" panose="030F0702030302020204" pitchFamily="66" charset="0"/>
              <a:ea typeface="Calibri"/>
              <a:cs typeface="Calibri"/>
            </a:endParaRPr>
          </a:p>
        </p:txBody>
      </p:sp>
      <p:pic>
        <p:nvPicPr>
          <p:cNvPr id="5" name="Picture 4">
            <a:extLst>
              <a:ext uri="{FF2B5EF4-FFF2-40B4-BE49-F238E27FC236}">
                <a16:creationId xmlns:a16="http://schemas.microsoft.com/office/drawing/2014/main" id="{D305D8FE-F2AE-B623-2E9D-46747BDC83B7}"/>
              </a:ext>
            </a:extLst>
          </p:cNvPr>
          <p:cNvPicPr>
            <a:picLocks noChangeAspect="1"/>
          </p:cNvPicPr>
          <p:nvPr/>
        </p:nvPicPr>
        <p:blipFill>
          <a:blip r:embed="rId2"/>
          <a:stretch>
            <a:fillRect/>
          </a:stretch>
        </p:blipFill>
        <p:spPr>
          <a:xfrm>
            <a:off x="10275608" y="245516"/>
            <a:ext cx="1633870" cy="1511939"/>
          </a:xfrm>
          <a:prstGeom prst="rect">
            <a:avLst/>
          </a:prstGeom>
        </p:spPr>
      </p:pic>
    </p:spTree>
    <p:extLst>
      <p:ext uri="{BB962C8B-B14F-4D97-AF65-F5344CB8AC3E}">
        <p14:creationId xmlns:p14="http://schemas.microsoft.com/office/powerpoint/2010/main" val="119996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31DD-9FE9-4A10-A1B8-FBF0E53DA945}"/>
              </a:ext>
            </a:extLst>
          </p:cNvPr>
          <p:cNvSpPr>
            <a:spLocks noGrp="1"/>
          </p:cNvSpPr>
          <p:nvPr>
            <p:ph type="title"/>
          </p:nvPr>
        </p:nvSpPr>
        <p:spPr>
          <a:xfrm>
            <a:off x="677334" y="245137"/>
            <a:ext cx="8596668" cy="571500"/>
          </a:xfrm>
        </p:spPr>
        <p:txBody>
          <a:bodyPr>
            <a:noAutofit/>
          </a:bodyPr>
          <a:lstStyle/>
          <a:p>
            <a:r>
              <a:rPr lang="en-US" sz="3800" b="1" dirty="0">
                <a:solidFill>
                  <a:srgbClr val="00B050"/>
                </a:solidFill>
                <a:latin typeface="Comic Sans MS" panose="030F0702030302020204" pitchFamily="66" charset="0"/>
                <a:cs typeface="Calibri"/>
              </a:rPr>
              <a:t>Quick Links</a:t>
            </a:r>
          </a:p>
        </p:txBody>
      </p:sp>
      <p:sp>
        <p:nvSpPr>
          <p:cNvPr id="3" name="Content Placeholder 2">
            <a:extLst>
              <a:ext uri="{FF2B5EF4-FFF2-40B4-BE49-F238E27FC236}">
                <a16:creationId xmlns:a16="http://schemas.microsoft.com/office/drawing/2014/main" id="{3EBAE6F9-D48F-4BB5-822A-5F0A394D1DAC}"/>
              </a:ext>
            </a:extLst>
          </p:cNvPr>
          <p:cNvSpPr>
            <a:spLocks noGrp="1"/>
          </p:cNvSpPr>
          <p:nvPr>
            <p:ph idx="1"/>
          </p:nvPr>
        </p:nvSpPr>
        <p:spPr>
          <a:xfrm>
            <a:off x="677334" y="827943"/>
            <a:ext cx="9124623" cy="4791807"/>
          </a:xfrm>
        </p:spPr>
        <p:txBody>
          <a:bodyPr vert="horz" lIns="91440" tIns="45720" rIns="91440" bIns="45720" rtlCol="0" anchor="t">
            <a:noAutofit/>
          </a:bodyPr>
          <a:lstStyle/>
          <a:p>
            <a:r>
              <a:rPr lang="en-GB" sz="2400" dirty="0">
                <a:solidFill>
                  <a:schemeClr val="tx1"/>
                </a:solidFill>
                <a:latin typeface="Comic Sans MS" panose="030F0702030302020204" pitchFamily="66" charset="0"/>
                <a:cs typeface="Calibri"/>
                <a:hlinkClick r:id="rId2" action="ppaction://hlinksldjump">
                  <a:extLst>
                    <a:ext uri="{A12FA001-AC4F-418D-AE19-62706E023703}">
                      <ahyp:hlinkClr xmlns:ahyp="http://schemas.microsoft.com/office/drawing/2018/hyperlinkcolor" val="tx"/>
                    </a:ext>
                  </a:extLst>
                </a:hlinkClick>
              </a:rPr>
              <a:t>General support and SEND information</a:t>
            </a:r>
            <a:endParaRPr lang="en-US" sz="2400" dirty="0">
              <a:solidFill>
                <a:schemeClr val="tx1"/>
              </a:solidFill>
              <a:latin typeface="Comic Sans MS" panose="030F0702030302020204" pitchFamily="66" charset="0"/>
              <a:cs typeface="Calibri"/>
            </a:endParaRPr>
          </a:p>
          <a:p>
            <a:r>
              <a:rPr lang="en-US" sz="2400" dirty="0">
                <a:solidFill>
                  <a:schemeClr val="tx1"/>
                </a:solidFill>
                <a:latin typeface="Comic Sans MS" panose="030F0702030302020204" pitchFamily="66" charset="0"/>
                <a:cs typeface="Calibri"/>
                <a:hlinkClick r:id="rId3" action="ppaction://hlinksldjump">
                  <a:extLst>
                    <a:ext uri="{A12FA001-AC4F-418D-AE19-62706E023703}">
                      <ahyp:hlinkClr xmlns:ahyp="http://schemas.microsoft.com/office/drawing/2018/hyperlinkcolor" val="tx"/>
                    </a:ext>
                  </a:extLst>
                </a:hlinkClick>
              </a:rPr>
              <a:t>ADHD</a:t>
            </a:r>
            <a:endParaRPr lang="en-US" sz="2400" dirty="0">
              <a:solidFill>
                <a:schemeClr val="tx1"/>
              </a:solidFill>
              <a:latin typeface="Comic Sans MS" panose="030F0702030302020204" pitchFamily="66" charset="0"/>
              <a:cs typeface="Calibri"/>
            </a:endParaRPr>
          </a:p>
          <a:p>
            <a:r>
              <a:rPr lang="en-US" sz="2400" dirty="0">
                <a:solidFill>
                  <a:schemeClr val="tx1"/>
                </a:solidFill>
                <a:latin typeface="Comic Sans MS" panose="030F0702030302020204" pitchFamily="66" charset="0"/>
                <a:cs typeface="Calibri"/>
                <a:hlinkClick r:id="rId4" action="ppaction://hlinksldjump">
                  <a:extLst>
                    <a:ext uri="{A12FA001-AC4F-418D-AE19-62706E023703}">
                      <ahyp:hlinkClr xmlns:ahyp="http://schemas.microsoft.com/office/drawing/2018/hyperlinkcolor" val="tx"/>
                    </a:ext>
                  </a:extLst>
                </a:hlinkClick>
              </a:rPr>
              <a:t>Autism</a:t>
            </a:r>
            <a:endParaRPr lang="en-US" sz="2400" dirty="0">
              <a:solidFill>
                <a:schemeClr val="tx1"/>
              </a:solidFill>
              <a:latin typeface="Comic Sans MS" panose="030F0702030302020204" pitchFamily="66" charset="0"/>
              <a:cs typeface="Calibri"/>
            </a:endParaRPr>
          </a:p>
          <a:p>
            <a:r>
              <a:rPr lang="en-US" sz="2400" dirty="0">
                <a:solidFill>
                  <a:schemeClr val="tx1"/>
                </a:solidFill>
                <a:latin typeface="Comic Sans MS" panose="030F0702030302020204" pitchFamily="66" charset="0"/>
                <a:cs typeface="Calibri"/>
                <a:hlinkClick r:id="rId5" action="ppaction://hlinksldjump">
                  <a:extLst>
                    <a:ext uri="{A12FA001-AC4F-418D-AE19-62706E023703}">
                      <ahyp:hlinkClr xmlns:ahyp="http://schemas.microsoft.com/office/drawing/2018/hyperlinkcolor" val="tx"/>
                    </a:ext>
                  </a:extLst>
                </a:hlinkClick>
              </a:rPr>
              <a:t>Dyslexia</a:t>
            </a:r>
            <a:endParaRPr lang="en-US" sz="2400" dirty="0">
              <a:solidFill>
                <a:schemeClr val="tx1"/>
              </a:solidFill>
              <a:latin typeface="Comic Sans MS" panose="030F0702030302020204" pitchFamily="66" charset="0"/>
              <a:cs typeface="Calibri"/>
            </a:endParaRPr>
          </a:p>
          <a:p>
            <a:r>
              <a:rPr lang="en-US" sz="2400" dirty="0">
                <a:solidFill>
                  <a:schemeClr val="tx1"/>
                </a:solidFill>
                <a:latin typeface="Comic Sans MS" panose="030F0702030302020204" pitchFamily="66" charset="0"/>
                <a:cs typeface="Calibri"/>
                <a:hlinkClick r:id="rId6" action="ppaction://hlinksldjump">
                  <a:extLst>
                    <a:ext uri="{A12FA001-AC4F-418D-AE19-62706E023703}">
                      <ahyp:hlinkClr xmlns:ahyp="http://schemas.microsoft.com/office/drawing/2018/hyperlinkcolor" val="tx"/>
                    </a:ext>
                  </a:extLst>
                </a:hlinkClick>
              </a:rPr>
              <a:t>Dyspraxia</a:t>
            </a:r>
            <a:endParaRPr lang="en-US" sz="2400" dirty="0">
              <a:solidFill>
                <a:schemeClr val="tx1"/>
              </a:solidFill>
              <a:latin typeface="Comic Sans MS" panose="030F0702030302020204" pitchFamily="66" charset="0"/>
              <a:cs typeface="Calibri"/>
            </a:endParaRPr>
          </a:p>
          <a:p>
            <a:r>
              <a:rPr lang="en-US" sz="2400" dirty="0">
                <a:solidFill>
                  <a:schemeClr val="tx1"/>
                </a:solidFill>
                <a:latin typeface="Comic Sans MS" panose="030F0702030302020204" pitchFamily="66" charset="0"/>
                <a:cs typeface="Calibri"/>
                <a:hlinkClick r:id="rId7" action="ppaction://hlinksldjump">
                  <a:extLst>
                    <a:ext uri="{A12FA001-AC4F-418D-AE19-62706E023703}">
                      <ahyp:hlinkClr xmlns:ahyp="http://schemas.microsoft.com/office/drawing/2018/hyperlinkcolor" val="tx"/>
                    </a:ext>
                  </a:extLst>
                </a:hlinkClick>
              </a:rPr>
              <a:t>Education Health Care Needs Assessment (EHCPs)</a:t>
            </a:r>
            <a:endParaRPr lang="en-US" sz="2400" dirty="0">
              <a:solidFill>
                <a:schemeClr val="tx1"/>
              </a:solidFill>
              <a:latin typeface="Comic Sans MS" panose="030F0702030302020204" pitchFamily="66" charset="0"/>
              <a:cs typeface="Calibri"/>
            </a:endParaRPr>
          </a:p>
          <a:p>
            <a:r>
              <a:rPr lang="en-US" sz="2400" dirty="0">
                <a:solidFill>
                  <a:schemeClr val="tx1"/>
                </a:solidFill>
                <a:latin typeface="Comic Sans MS" panose="030F0702030302020204" pitchFamily="66" charset="0"/>
                <a:cs typeface="Calibri"/>
                <a:hlinkClick r:id="rId8" action="ppaction://hlinksldjump">
                  <a:extLst>
                    <a:ext uri="{A12FA001-AC4F-418D-AE19-62706E023703}">
                      <ahyp:hlinkClr xmlns:ahyp="http://schemas.microsoft.com/office/drawing/2018/hyperlinkcolor" val="tx"/>
                    </a:ext>
                  </a:extLst>
                </a:hlinkClick>
              </a:rPr>
              <a:t>Parenting</a:t>
            </a:r>
            <a:endParaRPr lang="en-US" sz="2400" dirty="0">
              <a:solidFill>
                <a:schemeClr val="tx1"/>
              </a:solidFill>
              <a:latin typeface="Comic Sans MS" panose="030F0702030302020204" pitchFamily="66" charset="0"/>
              <a:cs typeface="Calibri"/>
            </a:endParaRPr>
          </a:p>
          <a:p>
            <a:r>
              <a:rPr lang="en-US" sz="2400" dirty="0">
                <a:solidFill>
                  <a:schemeClr val="tx1"/>
                </a:solidFill>
                <a:latin typeface="Comic Sans MS" panose="030F0702030302020204" pitchFamily="66" charset="0"/>
                <a:cs typeface="Calibri"/>
                <a:hlinkClick r:id="rId9" action="ppaction://hlinksldjump">
                  <a:extLst>
                    <a:ext uri="{A12FA001-AC4F-418D-AE19-62706E023703}">
                      <ahyp:hlinkClr xmlns:ahyp="http://schemas.microsoft.com/office/drawing/2018/hyperlinkcolor" val="tx"/>
                    </a:ext>
                  </a:extLst>
                </a:hlinkClick>
              </a:rPr>
              <a:t>Physical and sensory needs</a:t>
            </a:r>
          </a:p>
          <a:p>
            <a:r>
              <a:rPr lang="en-US" sz="2000" dirty="0">
                <a:solidFill>
                  <a:schemeClr val="tx1"/>
                </a:solidFill>
                <a:latin typeface="Comic Sans MS" panose="030F0702030302020204" pitchFamily="66" charset="0"/>
                <a:cs typeface="Calibri"/>
                <a:hlinkClick r:id="rId10" action="ppaction://hlinksldjump">
                  <a:extLst>
                    <a:ext uri="{A12FA001-AC4F-418D-AE19-62706E023703}">
                      <ahyp:hlinkClr xmlns:ahyp="http://schemas.microsoft.com/office/drawing/2018/hyperlinkcolor" val="tx"/>
                    </a:ext>
                  </a:extLst>
                </a:hlinkClick>
              </a:rPr>
              <a:t>Social, emotional and mental health needs</a:t>
            </a:r>
            <a:endParaRPr lang="en-US" sz="2000" dirty="0">
              <a:solidFill>
                <a:schemeClr val="tx1"/>
              </a:solidFill>
              <a:latin typeface="Comic Sans MS" panose="030F0702030302020204" pitchFamily="66" charset="0"/>
              <a:cs typeface="Calibri"/>
            </a:endParaRPr>
          </a:p>
          <a:p>
            <a:r>
              <a:rPr lang="en-US" sz="2000" dirty="0">
                <a:solidFill>
                  <a:schemeClr val="tx1"/>
                </a:solidFill>
                <a:latin typeface="Comic Sans MS" panose="030F0702030302020204" pitchFamily="66" charset="0"/>
                <a:cs typeface="Calibri"/>
                <a:hlinkClick r:id="rId11" action="ppaction://hlinksldjump">
                  <a:extLst>
                    <a:ext uri="{A12FA001-AC4F-418D-AE19-62706E023703}">
                      <ahyp:hlinkClr xmlns:ahyp="http://schemas.microsoft.com/office/drawing/2018/hyperlinkcolor" val="tx"/>
                    </a:ext>
                  </a:extLst>
                </a:hlinkClick>
              </a:rPr>
              <a:t>Speech, language and communication needs</a:t>
            </a:r>
            <a:endParaRPr lang="en-US" sz="2000" dirty="0">
              <a:solidFill>
                <a:schemeClr val="tx1"/>
              </a:solidFill>
              <a:latin typeface="Comic Sans MS" panose="030F0702030302020204" pitchFamily="66" charset="0"/>
              <a:cs typeface="Calibri"/>
            </a:endParaRPr>
          </a:p>
          <a:p>
            <a:r>
              <a:rPr lang="en-US" sz="2000" dirty="0">
                <a:solidFill>
                  <a:schemeClr val="tx1"/>
                </a:solidFill>
                <a:latin typeface="Comic Sans MS" panose="030F0702030302020204" pitchFamily="66" charset="0"/>
                <a:cs typeface="Calibri"/>
                <a:hlinkClick r:id="rId12" action="ppaction://hlinksldjump">
                  <a:extLst>
                    <a:ext uri="{A12FA001-AC4F-418D-AE19-62706E023703}">
                      <ahyp:hlinkClr xmlns:ahyp="http://schemas.microsoft.com/office/drawing/2018/hyperlinkcolor" val="tx"/>
                    </a:ext>
                  </a:extLst>
                </a:hlinkClick>
              </a:rPr>
              <a:t>Supporting families facing difficulties, trauma, loss and bereavement</a:t>
            </a:r>
            <a:endParaRPr lang="en-US" dirty="0">
              <a:solidFill>
                <a:schemeClr val="tx1"/>
              </a:solidFill>
              <a:latin typeface="Comic Sans MS" panose="030F0702030302020204" pitchFamily="66" charset="0"/>
            </a:endParaRPr>
          </a:p>
        </p:txBody>
      </p:sp>
      <p:pic>
        <p:nvPicPr>
          <p:cNvPr id="6" name="Picture 5">
            <a:extLst>
              <a:ext uri="{FF2B5EF4-FFF2-40B4-BE49-F238E27FC236}">
                <a16:creationId xmlns:a16="http://schemas.microsoft.com/office/drawing/2014/main" id="{02CCF835-D1CF-66DC-FEF7-9B6BBE9FEA31}"/>
              </a:ext>
            </a:extLst>
          </p:cNvPr>
          <p:cNvPicPr>
            <a:picLocks noChangeAspect="1"/>
          </p:cNvPicPr>
          <p:nvPr/>
        </p:nvPicPr>
        <p:blipFill>
          <a:blip r:embed="rId13"/>
          <a:stretch>
            <a:fillRect/>
          </a:stretch>
        </p:blipFill>
        <p:spPr>
          <a:xfrm>
            <a:off x="10333709" y="204397"/>
            <a:ext cx="1629872" cy="1512485"/>
          </a:xfrm>
          <a:prstGeom prst="rect">
            <a:avLst/>
          </a:prstGeom>
        </p:spPr>
      </p:pic>
    </p:spTree>
    <p:extLst>
      <p:ext uri="{BB962C8B-B14F-4D97-AF65-F5344CB8AC3E}">
        <p14:creationId xmlns:p14="http://schemas.microsoft.com/office/powerpoint/2010/main" val="367072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15975"/>
            <a:ext cx="9710738" cy="5226050"/>
          </a:xfrm>
        </p:spPr>
        <p:txBody>
          <a:bodyPr vert="horz" lIns="91440" tIns="45720" rIns="91440" bIns="45720" rtlCol="0" anchor="t">
            <a:normAutofit/>
          </a:bodyPr>
          <a:lstStyle/>
          <a:p>
            <a:pPr>
              <a:buNone/>
            </a:pPr>
            <a:endParaRPr lang="en-GB" sz="1100">
              <a:latin typeface="Arial"/>
              <a:cs typeface="Arial"/>
            </a:endParaRPr>
          </a:p>
          <a:p>
            <a:pPr marL="0" indent="0">
              <a:buNone/>
            </a:pPr>
            <a:endParaRPr lang="en-GB"/>
          </a:p>
        </p:txBody>
      </p:sp>
      <p:sp>
        <p:nvSpPr>
          <p:cNvPr id="9" name="Title 8">
            <a:extLst>
              <a:ext uri="{FF2B5EF4-FFF2-40B4-BE49-F238E27FC236}">
                <a16:creationId xmlns:a16="http://schemas.microsoft.com/office/drawing/2014/main" id="{01C0EE44-6E0C-9E77-0644-DC486C7D5F0D}"/>
              </a:ext>
            </a:extLst>
          </p:cNvPr>
          <p:cNvSpPr>
            <a:spLocks noGrp="1"/>
          </p:cNvSpPr>
          <p:nvPr>
            <p:ph type="title" idx="4294967295"/>
          </p:nvPr>
        </p:nvSpPr>
        <p:spPr>
          <a:xfrm>
            <a:off x="263559" y="84105"/>
            <a:ext cx="9481457" cy="1320800"/>
          </a:xfrm>
        </p:spPr>
        <p:txBody>
          <a:bodyPr>
            <a:normAutofit/>
          </a:bodyPr>
          <a:lstStyle/>
          <a:p>
            <a:r>
              <a:rPr lang="en-GB" sz="3800" b="1" dirty="0">
                <a:latin typeface="Comic Sans MS" panose="030F0702030302020204" pitchFamily="66" charset="0"/>
              </a:rPr>
              <a:t>General support and </a:t>
            </a:r>
            <a:r>
              <a:rPr lang="en-GB" sz="3800" b="1" dirty="0">
                <a:solidFill>
                  <a:srgbClr val="00B050"/>
                </a:solidFill>
                <a:latin typeface="Comic Sans MS" panose="030F0702030302020204" pitchFamily="66" charset="0"/>
              </a:rPr>
              <a:t>SEND</a:t>
            </a:r>
            <a:r>
              <a:rPr lang="en-GB" sz="3800" b="1" dirty="0">
                <a:latin typeface="Comic Sans MS" panose="030F0702030302020204" pitchFamily="66" charset="0"/>
              </a:rPr>
              <a:t> information</a:t>
            </a:r>
          </a:p>
        </p:txBody>
      </p:sp>
      <p:pic>
        <p:nvPicPr>
          <p:cNvPr id="10" name="Picture 9" descr="A logo for a company&#10;&#10;Description automatically generated">
            <a:extLst>
              <a:ext uri="{FF2B5EF4-FFF2-40B4-BE49-F238E27FC236}">
                <a16:creationId xmlns:a16="http://schemas.microsoft.com/office/drawing/2014/main" id="{49EE34AE-B2AD-2817-A98D-C0D560A15D5C}"/>
              </a:ext>
            </a:extLst>
          </p:cNvPr>
          <p:cNvPicPr>
            <a:picLocks noChangeAspect="1"/>
          </p:cNvPicPr>
          <p:nvPr/>
        </p:nvPicPr>
        <p:blipFill>
          <a:blip r:embed="rId2"/>
          <a:stretch>
            <a:fillRect/>
          </a:stretch>
        </p:blipFill>
        <p:spPr>
          <a:xfrm>
            <a:off x="184639" y="731594"/>
            <a:ext cx="2209800" cy="1057275"/>
          </a:xfrm>
          <a:prstGeom prst="rect">
            <a:avLst/>
          </a:prstGeom>
        </p:spPr>
      </p:pic>
      <p:sp>
        <p:nvSpPr>
          <p:cNvPr id="11" name="TextBox 10">
            <a:extLst>
              <a:ext uri="{FF2B5EF4-FFF2-40B4-BE49-F238E27FC236}">
                <a16:creationId xmlns:a16="http://schemas.microsoft.com/office/drawing/2014/main" id="{1EB8FE51-3EA0-30B1-2BDD-E9A31242DE5E}"/>
              </a:ext>
            </a:extLst>
          </p:cNvPr>
          <p:cNvSpPr txBox="1"/>
          <p:nvPr/>
        </p:nvSpPr>
        <p:spPr>
          <a:xfrm>
            <a:off x="2497016" y="726832"/>
            <a:ext cx="795996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SENDIASS </a:t>
            </a:r>
            <a:r>
              <a:rPr lang="en-GB" sz="1600" dirty="0">
                <a:latin typeface="Calibri"/>
                <a:cs typeface="Segoe UI"/>
              </a:rPr>
              <a:t>Herefordshire and Worcestershire - The Special Educational Needs and Disabilities (SEND) Information, Advice and Support Service (IASS) covering Herefordshire and Worcestershire.</a:t>
            </a:r>
            <a:r>
              <a:rPr lang="en-GB" sz="1600" dirty="0">
                <a:latin typeface="Calibri"/>
                <a:cs typeface="Calibri"/>
              </a:rPr>
              <a:t> </a:t>
            </a:r>
          </a:p>
          <a:p>
            <a:r>
              <a:rPr lang="en-GB" sz="1600" u="sng" dirty="0">
                <a:solidFill>
                  <a:srgbClr val="0563C1"/>
                </a:solidFill>
                <a:latin typeface="Calibri"/>
                <a:cs typeface="Segoe UI"/>
                <a:hlinkClick r:id="rId3"/>
              </a:rPr>
              <a:t>Welcome to SENDIASS Herefordshire and Worcestershire | Worcestershire County Council</a:t>
            </a:r>
            <a:r>
              <a:rPr lang="en-GB" sz="1600" dirty="0">
                <a:latin typeface="Calibri"/>
                <a:cs typeface="Calibri"/>
              </a:rPr>
              <a:t> </a:t>
            </a:r>
          </a:p>
        </p:txBody>
      </p:sp>
      <p:pic>
        <p:nvPicPr>
          <p:cNvPr id="12" name="Picture 11" descr="A purple sign with white text&#10;&#10;Description automatically generated">
            <a:extLst>
              <a:ext uri="{FF2B5EF4-FFF2-40B4-BE49-F238E27FC236}">
                <a16:creationId xmlns:a16="http://schemas.microsoft.com/office/drawing/2014/main" id="{67567165-BDCB-94F1-AA30-6EE637BA5FA4}"/>
              </a:ext>
            </a:extLst>
          </p:cNvPr>
          <p:cNvPicPr>
            <a:picLocks noChangeAspect="1"/>
          </p:cNvPicPr>
          <p:nvPr/>
        </p:nvPicPr>
        <p:blipFill>
          <a:blip r:embed="rId4"/>
          <a:stretch>
            <a:fillRect/>
          </a:stretch>
        </p:blipFill>
        <p:spPr>
          <a:xfrm>
            <a:off x="207352" y="1889613"/>
            <a:ext cx="2914650" cy="781050"/>
          </a:xfrm>
          <a:prstGeom prst="rect">
            <a:avLst/>
          </a:prstGeom>
        </p:spPr>
      </p:pic>
      <p:sp>
        <p:nvSpPr>
          <p:cNvPr id="13" name="TextBox 12">
            <a:extLst>
              <a:ext uri="{FF2B5EF4-FFF2-40B4-BE49-F238E27FC236}">
                <a16:creationId xmlns:a16="http://schemas.microsoft.com/office/drawing/2014/main" id="{6F2FAEE5-4C99-C3AA-9517-A37B01B1BD4D}"/>
              </a:ext>
            </a:extLst>
          </p:cNvPr>
          <p:cNvSpPr txBox="1"/>
          <p:nvPr/>
        </p:nvSpPr>
        <p:spPr>
          <a:xfrm>
            <a:off x="3270739" y="1887415"/>
            <a:ext cx="787790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Health services for children and young people with SEND </a:t>
            </a:r>
          </a:p>
          <a:p>
            <a:r>
              <a:rPr lang="en-GB" sz="1600" dirty="0">
                <a:latin typeface="Calibri"/>
                <a:cs typeface="Segoe UI"/>
              </a:rPr>
              <a:t>Links to the relevant information on NHS websites, to help you understand who all the different professionals are.</a:t>
            </a:r>
            <a:r>
              <a:rPr lang="en-GB" sz="1600" dirty="0">
                <a:latin typeface="Calibri"/>
                <a:cs typeface="Calibri"/>
              </a:rPr>
              <a:t> </a:t>
            </a:r>
          </a:p>
          <a:p>
            <a:r>
              <a:rPr lang="en-GB" sz="1600" u="sng" dirty="0">
                <a:solidFill>
                  <a:srgbClr val="0563C1"/>
                </a:solidFill>
                <a:latin typeface="Calibri"/>
                <a:cs typeface="Segoe UI"/>
                <a:hlinkClick r:id="rId5"/>
              </a:rPr>
              <a:t>Health services for children and young people with SEND | Worcestershire County Council</a:t>
            </a:r>
            <a:r>
              <a:rPr lang="en-GB" sz="1600" dirty="0">
                <a:latin typeface="Calibri"/>
                <a:cs typeface="Calibri"/>
              </a:rPr>
              <a:t> </a:t>
            </a:r>
          </a:p>
        </p:txBody>
      </p:sp>
      <p:sp>
        <p:nvSpPr>
          <p:cNvPr id="14" name="TextBox 13">
            <a:extLst>
              <a:ext uri="{FF2B5EF4-FFF2-40B4-BE49-F238E27FC236}">
                <a16:creationId xmlns:a16="http://schemas.microsoft.com/office/drawing/2014/main" id="{98394D8F-D8C0-2698-7762-F243E1D77A78}"/>
              </a:ext>
            </a:extLst>
          </p:cNvPr>
          <p:cNvSpPr txBox="1"/>
          <p:nvPr/>
        </p:nvSpPr>
        <p:spPr>
          <a:xfrm>
            <a:off x="281354" y="2907323"/>
            <a:ext cx="1032803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333333"/>
                </a:solidFill>
                <a:latin typeface="Calibri"/>
                <a:cs typeface="Segoe UI"/>
              </a:rPr>
              <a:t>SEND Local Offer</a:t>
            </a:r>
            <a:r>
              <a:rPr lang="en-GB" sz="1600" dirty="0">
                <a:solidFill>
                  <a:srgbClr val="333333"/>
                </a:solidFill>
                <a:latin typeface="Calibri"/>
                <a:cs typeface="Segoe UI"/>
              </a:rPr>
              <a:t> provides information about provision families can expect to be available across education, health and social care for children and young people who have a Special Educational Need (SEN) or are disabled, including those who do not have Education, Health and Care (EHC) plans.  </a:t>
            </a:r>
            <a:endParaRPr lang="en-US" dirty="0">
              <a:solidFill>
                <a:srgbClr val="000000"/>
              </a:solidFill>
              <a:latin typeface="Trebuchet MS" panose="020B0603020202020204"/>
              <a:cs typeface="Segoe UI"/>
            </a:endParaRPr>
          </a:p>
          <a:p>
            <a:r>
              <a:rPr lang="en-GB" sz="1600" u="sng" dirty="0">
                <a:solidFill>
                  <a:srgbClr val="7030A0"/>
                </a:solidFill>
                <a:latin typeface="Calibri"/>
                <a:cs typeface="Segoe UI"/>
                <a:hlinkClick r:id="rId6">
                  <a:extLst>
                    <a:ext uri="{A12FA001-AC4F-418D-AE19-62706E023703}">
                      <ahyp:hlinkClr xmlns:ahyp="http://schemas.microsoft.com/office/drawing/2018/hyperlinkcolor" val="tx"/>
                    </a:ext>
                  </a:extLst>
                </a:hlinkClick>
              </a:rPr>
              <a:t>SEND Local Offer | Worcestershire County Council</a:t>
            </a:r>
            <a:r>
              <a:rPr lang="en-GB" sz="1600" dirty="0">
                <a:solidFill>
                  <a:srgbClr val="7030A0"/>
                </a:solidFill>
                <a:latin typeface="Calibri"/>
                <a:cs typeface="Calibri"/>
              </a:rPr>
              <a:t> </a:t>
            </a:r>
          </a:p>
          <a:p>
            <a:endParaRPr lang="en-GB" sz="1600" dirty="0">
              <a:solidFill>
                <a:srgbClr val="7030A0"/>
              </a:solidFill>
              <a:latin typeface="Calibri"/>
              <a:cs typeface="Calibri"/>
            </a:endParaRPr>
          </a:p>
          <a:p>
            <a:r>
              <a:rPr lang="en-GB" sz="1600" b="1" dirty="0">
                <a:latin typeface="Calibri"/>
                <a:cs typeface="Calibri"/>
              </a:rPr>
              <a:t>The Graduated Response</a:t>
            </a:r>
            <a:r>
              <a:rPr lang="en-GB" sz="1600" dirty="0">
                <a:latin typeface="Calibri"/>
                <a:cs typeface="Calibri"/>
              </a:rPr>
              <a:t> </a:t>
            </a:r>
            <a:r>
              <a:rPr lang="en-GB" sz="1600" dirty="0">
                <a:latin typeface="Calibri"/>
                <a:ea typeface="+mn-lt"/>
                <a:cs typeface="+mn-lt"/>
              </a:rPr>
              <a:t>tells you about this support, and what anyone can expect to receive if a child or young person needs more help to reach their full potential.  </a:t>
            </a:r>
            <a:r>
              <a:rPr lang="en-GB" sz="1600" dirty="0">
                <a:ea typeface="+mn-lt"/>
                <a:cs typeface="+mn-lt"/>
                <a:hlinkClick r:id="rId7"/>
              </a:rPr>
              <a:t>SEND Graduated Response Within Worcestershire Report</a:t>
            </a:r>
            <a:endParaRPr lang="en-GB" sz="1600">
              <a:latin typeface="Calibri"/>
              <a:ea typeface="+mn-lt"/>
              <a:cs typeface="Calibri"/>
            </a:endParaRPr>
          </a:p>
          <a:p>
            <a:endParaRPr lang="en-GB" sz="1600" dirty="0">
              <a:latin typeface="Calibri"/>
              <a:cs typeface="Calibri"/>
            </a:endParaRPr>
          </a:p>
        </p:txBody>
      </p:sp>
      <p:pic>
        <p:nvPicPr>
          <p:cNvPr id="15" name="Picture 14" descr="A close-up of a logo&#10;&#10;Description automatically generated">
            <a:extLst>
              <a:ext uri="{FF2B5EF4-FFF2-40B4-BE49-F238E27FC236}">
                <a16:creationId xmlns:a16="http://schemas.microsoft.com/office/drawing/2014/main" id="{5F05FF10-5D30-E0BC-873E-91FDE871AA90}"/>
              </a:ext>
            </a:extLst>
          </p:cNvPr>
          <p:cNvPicPr>
            <a:picLocks noChangeAspect="1"/>
          </p:cNvPicPr>
          <p:nvPr/>
        </p:nvPicPr>
        <p:blipFill>
          <a:blip r:embed="rId8"/>
          <a:stretch>
            <a:fillRect/>
          </a:stretch>
        </p:blipFill>
        <p:spPr>
          <a:xfrm>
            <a:off x="368177" y="4726231"/>
            <a:ext cx="2733675" cy="828675"/>
          </a:xfrm>
          <a:prstGeom prst="rect">
            <a:avLst/>
          </a:prstGeom>
        </p:spPr>
      </p:pic>
      <p:sp>
        <p:nvSpPr>
          <p:cNvPr id="16" name="TextBox 15">
            <a:extLst>
              <a:ext uri="{FF2B5EF4-FFF2-40B4-BE49-F238E27FC236}">
                <a16:creationId xmlns:a16="http://schemas.microsoft.com/office/drawing/2014/main" id="{088C444D-ED83-EB18-03F5-EBB134CC171A}"/>
              </a:ext>
            </a:extLst>
          </p:cNvPr>
          <p:cNvSpPr txBox="1"/>
          <p:nvPr/>
        </p:nvSpPr>
        <p:spPr>
          <a:xfrm>
            <a:off x="3282461" y="4818185"/>
            <a:ext cx="78661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12100B"/>
                </a:solidFill>
                <a:latin typeface="Calibri"/>
                <a:cs typeface="Segoe UI"/>
              </a:rPr>
              <a:t>The virtual family hub </a:t>
            </a:r>
            <a:r>
              <a:rPr lang="en-GB" sz="1600" dirty="0">
                <a:solidFill>
                  <a:srgbClr val="12100B"/>
                </a:solidFill>
                <a:latin typeface="Calibri"/>
                <a:cs typeface="Segoe UI"/>
              </a:rPr>
              <a:t>has been developed to give you a range of different types of resources to help to support you and your family.</a:t>
            </a:r>
            <a:r>
              <a:rPr lang="en-GB" sz="1600" dirty="0">
                <a:solidFill>
                  <a:srgbClr val="12100B"/>
                </a:solidFill>
                <a:latin typeface="Calibri"/>
                <a:cs typeface="Calibri"/>
              </a:rPr>
              <a:t> </a:t>
            </a:r>
          </a:p>
          <a:p>
            <a:r>
              <a:rPr lang="en-GB" sz="1600" u="sng" dirty="0">
                <a:solidFill>
                  <a:srgbClr val="0563C1"/>
                </a:solidFill>
                <a:latin typeface="Calibri"/>
                <a:cs typeface="Segoe UI"/>
                <a:hlinkClick r:id="rId9"/>
              </a:rPr>
              <a:t>Virtual Family Hub | Worcestershire County Council</a:t>
            </a:r>
            <a:r>
              <a:rPr lang="en-GB" sz="1600" dirty="0">
                <a:latin typeface="Calibri"/>
                <a:cs typeface="Calibri"/>
              </a:rPr>
              <a:t> </a:t>
            </a:r>
          </a:p>
        </p:txBody>
      </p:sp>
      <p:pic>
        <p:nvPicPr>
          <p:cNvPr id="17" name="Picture 16" descr="A purple text on a black background&#10;&#10;Description automatically generated">
            <a:extLst>
              <a:ext uri="{FF2B5EF4-FFF2-40B4-BE49-F238E27FC236}">
                <a16:creationId xmlns:a16="http://schemas.microsoft.com/office/drawing/2014/main" id="{50871860-70BC-F75A-B7C9-62FBCFDDE691}"/>
              </a:ext>
            </a:extLst>
          </p:cNvPr>
          <p:cNvPicPr>
            <a:picLocks noChangeAspect="1"/>
          </p:cNvPicPr>
          <p:nvPr/>
        </p:nvPicPr>
        <p:blipFill>
          <a:blip r:embed="rId10"/>
          <a:stretch>
            <a:fillRect/>
          </a:stretch>
        </p:blipFill>
        <p:spPr>
          <a:xfrm>
            <a:off x="493834" y="5724158"/>
            <a:ext cx="2857500" cy="638175"/>
          </a:xfrm>
          <a:prstGeom prst="rect">
            <a:avLst/>
          </a:prstGeom>
        </p:spPr>
      </p:pic>
      <p:sp>
        <p:nvSpPr>
          <p:cNvPr id="18" name="TextBox 17">
            <a:extLst>
              <a:ext uri="{FF2B5EF4-FFF2-40B4-BE49-F238E27FC236}">
                <a16:creationId xmlns:a16="http://schemas.microsoft.com/office/drawing/2014/main" id="{EC844B36-6179-B722-17FF-2776D1CA994F}"/>
              </a:ext>
            </a:extLst>
          </p:cNvPr>
          <p:cNvSpPr txBox="1"/>
          <p:nvPr/>
        </p:nvSpPr>
        <p:spPr>
          <a:xfrm>
            <a:off x="3411416" y="5814647"/>
            <a:ext cx="629529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Calibri"/>
                <a:cs typeface="Segoe UI"/>
              </a:rPr>
              <a:t>Activities, advice and personal stories about parenting and special educational needs and disabilities to help you support your family. </a:t>
            </a:r>
            <a:r>
              <a:rPr lang="en-GB" sz="1600" dirty="0">
                <a:latin typeface="Calibri"/>
                <a:cs typeface="Calibri"/>
              </a:rPr>
              <a:t> </a:t>
            </a:r>
          </a:p>
          <a:p>
            <a:r>
              <a:rPr lang="en-GB" sz="1600" u="sng" dirty="0">
                <a:solidFill>
                  <a:srgbClr val="0563C1"/>
                </a:solidFill>
                <a:latin typeface="Calibri"/>
                <a:cs typeface="Segoe UI"/>
                <a:hlinkClick r:id="rId11"/>
              </a:rPr>
              <a:t>SEND tips and advice - BBC Parents' Toolkit - BBC Bitesize</a:t>
            </a:r>
            <a:r>
              <a:rPr lang="en-GB" sz="1600" dirty="0">
                <a:latin typeface="Calibri"/>
                <a:cs typeface="Calibri"/>
              </a:rPr>
              <a:t> </a:t>
            </a:r>
          </a:p>
        </p:txBody>
      </p:sp>
      <p:pic>
        <p:nvPicPr>
          <p:cNvPr id="2" name="Picture 1">
            <a:extLst>
              <a:ext uri="{FF2B5EF4-FFF2-40B4-BE49-F238E27FC236}">
                <a16:creationId xmlns:a16="http://schemas.microsoft.com/office/drawing/2014/main" id="{3DA73605-90AF-FCC0-9248-9A044F1BF2BC}"/>
              </a:ext>
            </a:extLst>
          </p:cNvPr>
          <p:cNvPicPr>
            <a:picLocks noChangeAspect="1"/>
          </p:cNvPicPr>
          <p:nvPr/>
        </p:nvPicPr>
        <p:blipFill>
          <a:blip r:embed="rId12"/>
          <a:stretch>
            <a:fillRect/>
          </a:stretch>
        </p:blipFill>
        <p:spPr>
          <a:xfrm>
            <a:off x="10333709" y="204397"/>
            <a:ext cx="1629872" cy="1512485"/>
          </a:xfrm>
          <a:prstGeom prst="rect">
            <a:avLst/>
          </a:prstGeom>
        </p:spPr>
      </p:pic>
      <p:sp>
        <p:nvSpPr>
          <p:cNvPr id="5" name="TextBox 4">
            <a:hlinkClick r:id="rId13" action="ppaction://hlinksldjump"/>
            <a:extLst>
              <a:ext uri="{FF2B5EF4-FFF2-40B4-BE49-F238E27FC236}">
                <a16:creationId xmlns:a16="http://schemas.microsoft.com/office/drawing/2014/main" id="{0426A0D0-0421-C1C6-5215-A675F8D46B48}"/>
              </a:ext>
            </a:extLst>
          </p:cNvPr>
          <p:cNvSpPr txBox="1"/>
          <p:nvPr/>
        </p:nvSpPr>
        <p:spPr>
          <a:xfrm>
            <a:off x="10355364" y="5612153"/>
            <a:ext cx="1440082" cy="1015663"/>
          </a:xfrm>
          <a:prstGeom prst="rect">
            <a:avLst/>
          </a:prstGeom>
          <a:gradFill>
            <a:gsLst>
              <a:gs pos="0">
                <a:srgbClr val="00B050"/>
              </a:gs>
              <a:gs pos="100000">
                <a:srgbClr val="92D050"/>
              </a:gs>
            </a:gsLst>
            <a:lin ang="5400000" scaled="1"/>
          </a:gradFill>
          <a:ln w="38100">
            <a:solidFill>
              <a:schemeClr val="tx1"/>
            </a:solidFill>
          </a:ln>
        </p:spPr>
        <p:txBody>
          <a:bodyPr wrap="square" rtlCol="0">
            <a:spAutoFit/>
          </a:bodyPr>
          <a:lstStyle/>
          <a:p>
            <a:pPr algn="ctr"/>
            <a:r>
              <a:rPr lang="en-GB" sz="2000" dirty="0">
                <a:latin typeface="Comic Sans MS" panose="030F0702030302020204" pitchFamily="66" charset="0"/>
                <a:hlinkClick r:id="rId13" action="ppaction://hlinksldjump">
                  <a:extLst>
                    <a:ext uri="{A12FA001-AC4F-418D-AE19-62706E023703}">
                      <ahyp:hlinkClr xmlns:ahyp="http://schemas.microsoft.com/office/drawing/2018/hyperlinkcolor" val="tx"/>
                    </a:ext>
                  </a:extLst>
                </a:hlinkClick>
              </a:rPr>
              <a:t>Return to ‘quick links’</a:t>
            </a:r>
            <a:endParaRPr lang="en-GB" sz="2000" dirty="0">
              <a:latin typeface="Comic Sans MS" panose="030F0702030302020204" pitchFamily="66" charset="0"/>
            </a:endParaRPr>
          </a:p>
        </p:txBody>
      </p:sp>
    </p:spTree>
    <p:extLst>
      <p:ext uri="{BB962C8B-B14F-4D97-AF65-F5344CB8AC3E}">
        <p14:creationId xmlns:p14="http://schemas.microsoft.com/office/powerpoint/2010/main" val="199451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0878" y="240409"/>
            <a:ext cx="1883229" cy="438150"/>
          </a:xfrm>
        </p:spPr>
        <p:txBody>
          <a:bodyPr anchor="ctr">
            <a:noAutofit/>
          </a:bodyPr>
          <a:lstStyle/>
          <a:p>
            <a:r>
              <a:rPr lang="en-GB" sz="3800" b="1" dirty="0">
                <a:latin typeface="Comic Sans MS" panose="030F0702030302020204" pitchFamily="66" charset="0"/>
                <a:cs typeface="Calibri"/>
              </a:rPr>
              <a:t>ADHD</a:t>
            </a:r>
            <a:endParaRPr lang="en-US" sz="3800" dirty="0">
              <a:latin typeface="Comic Sans MS" panose="030F0702030302020204" pitchFamily="66" charset="0"/>
            </a:endParaRPr>
          </a:p>
        </p:txBody>
      </p:sp>
      <p:sp>
        <p:nvSpPr>
          <p:cNvPr id="3" name="Content Placeholder 2"/>
          <p:cNvSpPr>
            <a:spLocks noGrp="1"/>
          </p:cNvSpPr>
          <p:nvPr>
            <p:ph idx="4294967295"/>
          </p:nvPr>
        </p:nvSpPr>
        <p:spPr>
          <a:xfrm>
            <a:off x="7572375" y="815975"/>
            <a:ext cx="4619625" cy="5226050"/>
          </a:xfrm>
        </p:spPr>
        <p:txBody>
          <a:bodyPr anchor="ctr">
            <a:normAutofit/>
          </a:bodyPr>
          <a:lstStyle/>
          <a:p>
            <a:pPr marL="0" indent="0">
              <a:lnSpc>
                <a:spcPct val="90000"/>
              </a:lnSpc>
              <a:buNone/>
            </a:pPr>
            <a:endParaRPr lang="en-GB" sz="1400"/>
          </a:p>
          <a:p>
            <a:pPr marL="0" indent="0">
              <a:lnSpc>
                <a:spcPct val="90000"/>
              </a:lnSpc>
              <a:buNone/>
            </a:pPr>
            <a:endParaRPr lang="en-GB" sz="1400"/>
          </a:p>
          <a:p>
            <a:pPr>
              <a:lnSpc>
                <a:spcPct val="90000"/>
              </a:lnSpc>
            </a:pPr>
            <a:endParaRPr lang="en-GB" sz="1400"/>
          </a:p>
          <a:p>
            <a:pPr marL="0" indent="0">
              <a:lnSpc>
                <a:spcPct val="90000"/>
              </a:lnSpc>
              <a:buNone/>
            </a:pPr>
            <a:endParaRPr lang="en-GB" sz="1400"/>
          </a:p>
          <a:p>
            <a:pPr marL="0" indent="0">
              <a:lnSpc>
                <a:spcPct val="90000"/>
              </a:lnSpc>
              <a:buNone/>
            </a:pPr>
            <a:endParaRPr lang="en-GB" sz="1400"/>
          </a:p>
        </p:txBody>
      </p:sp>
      <p:pic>
        <p:nvPicPr>
          <p:cNvPr id="14" name="Picture 13" descr="A blue and white logo&#10;&#10;Description automatically generated">
            <a:extLst>
              <a:ext uri="{FF2B5EF4-FFF2-40B4-BE49-F238E27FC236}">
                <a16:creationId xmlns:a16="http://schemas.microsoft.com/office/drawing/2014/main" id="{8BC7621D-EDBF-577B-0DB5-F3D07D1E867A}"/>
              </a:ext>
            </a:extLst>
          </p:cNvPr>
          <p:cNvPicPr>
            <a:picLocks noChangeAspect="1"/>
          </p:cNvPicPr>
          <p:nvPr/>
        </p:nvPicPr>
        <p:blipFill>
          <a:blip r:embed="rId2"/>
          <a:stretch>
            <a:fillRect/>
          </a:stretch>
        </p:blipFill>
        <p:spPr>
          <a:xfrm>
            <a:off x="695691" y="941510"/>
            <a:ext cx="1304925" cy="590550"/>
          </a:xfrm>
          <a:prstGeom prst="rect">
            <a:avLst/>
          </a:prstGeom>
        </p:spPr>
      </p:pic>
      <p:sp>
        <p:nvSpPr>
          <p:cNvPr id="15" name="TextBox 14">
            <a:extLst>
              <a:ext uri="{FF2B5EF4-FFF2-40B4-BE49-F238E27FC236}">
                <a16:creationId xmlns:a16="http://schemas.microsoft.com/office/drawing/2014/main" id="{AB11D155-A695-ED84-9A6B-1716CB03C73A}"/>
              </a:ext>
            </a:extLst>
          </p:cNvPr>
          <p:cNvSpPr txBox="1"/>
          <p:nvPr/>
        </p:nvSpPr>
        <p:spPr>
          <a:xfrm>
            <a:off x="2121877" y="949569"/>
            <a:ext cx="83116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Calibri"/>
                <a:cs typeface="Segoe UI"/>
              </a:rPr>
              <a:t> </a:t>
            </a:r>
            <a:r>
              <a:rPr lang="en-GB" sz="1600">
                <a:solidFill>
                  <a:srgbClr val="212B32"/>
                </a:solidFill>
                <a:latin typeface="Calibri"/>
                <a:cs typeface="Segoe UI"/>
              </a:rPr>
              <a:t>This guide can help if you or someone you care about is autistic or might be autistic. </a:t>
            </a:r>
          </a:p>
          <a:p>
            <a:r>
              <a:rPr lang="en-GB" sz="1600" u="sng">
                <a:solidFill>
                  <a:srgbClr val="0563C1"/>
                </a:solidFill>
                <a:latin typeface="Calibri"/>
                <a:cs typeface="Segoe UI"/>
                <a:hlinkClick r:id="rId3"/>
              </a:rPr>
              <a:t>Autism - NHS (www.nhs.uk)</a:t>
            </a:r>
            <a:r>
              <a:rPr lang="en-GB" sz="1600">
                <a:latin typeface="Calibri"/>
                <a:cs typeface="Segoe UI"/>
              </a:rPr>
              <a:t> </a:t>
            </a:r>
          </a:p>
        </p:txBody>
      </p:sp>
      <p:pic>
        <p:nvPicPr>
          <p:cNvPr id="16" name="Picture 15" descr="A black text on a white background&#10;&#10;Description automatically generated">
            <a:extLst>
              <a:ext uri="{FF2B5EF4-FFF2-40B4-BE49-F238E27FC236}">
                <a16:creationId xmlns:a16="http://schemas.microsoft.com/office/drawing/2014/main" id="{CD7D0AFE-EB9E-13A6-9216-92C48487D4B7}"/>
              </a:ext>
            </a:extLst>
          </p:cNvPr>
          <p:cNvPicPr>
            <a:picLocks noChangeAspect="1"/>
          </p:cNvPicPr>
          <p:nvPr/>
        </p:nvPicPr>
        <p:blipFill>
          <a:blip r:embed="rId4"/>
          <a:stretch>
            <a:fillRect/>
          </a:stretch>
        </p:blipFill>
        <p:spPr>
          <a:xfrm>
            <a:off x="696790" y="1801324"/>
            <a:ext cx="2826727" cy="863845"/>
          </a:xfrm>
          <a:prstGeom prst="rect">
            <a:avLst/>
          </a:prstGeom>
        </p:spPr>
      </p:pic>
      <p:sp>
        <p:nvSpPr>
          <p:cNvPr id="17" name="TextBox 16">
            <a:extLst>
              <a:ext uri="{FF2B5EF4-FFF2-40B4-BE49-F238E27FC236}">
                <a16:creationId xmlns:a16="http://schemas.microsoft.com/office/drawing/2014/main" id="{3502A5E7-2383-4ACE-BF77-923E4012B4F5}"/>
              </a:ext>
            </a:extLst>
          </p:cNvPr>
          <p:cNvSpPr txBox="1"/>
          <p:nvPr/>
        </p:nvSpPr>
        <p:spPr>
          <a:xfrm>
            <a:off x="3645877" y="1805354"/>
            <a:ext cx="738553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a:latin typeface="Calibri"/>
              <a:cs typeface="Segoe UI"/>
            </a:endParaRPr>
          </a:p>
          <a:p>
            <a:r>
              <a:rPr lang="en-GB" sz="1600" u="sng">
                <a:solidFill>
                  <a:srgbClr val="0563C1"/>
                </a:solidFill>
                <a:latin typeface="Calibri"/>
                <a:cs typeface="Segoe UI"/>
                <a:hlinkClick r:id="rId5"/>
              </a:rPr>
              <a:t>I think my child might have ADHD | Herefordshire and Worcestershire Health and Care NHS Trust (hacw.nhs.uk)</a:t>
            </a:r>
            <a:r>
              <a:rPr lang="en-GB" sz="1600">
                <a:latin typeface="Calibri"/>
                <a:cs typeface="Segoe UI"/>
              </a:rPr>
              <a:t> </a:t>
            </a:r>
          </a:p>
        </p:txBody>
      </p:sp>
      <p:pic>
        <p:nvPicPr>
          <p:cNvPr id="18" name="Picture 17" descr="A close up of a logo&#10;&#10;Description automatically generated">
            <a:extLst>
              <a:ext uri="{FF2B5EF4-FFF2-40B4-BE49-F238E27FC236}">
                <a16:creationId xmlns:a16="http://schemas.microsoft.com/office/drawing/2014/main" id="{CB2A0228-6454-151F-B12C-CBD8844DB64D}"/>
              </a:ext>
            </a:extLst>
          </p:cNvPr>
          <p:cNvPicPr>
            <a:picLocks noChangeAspect="1"/>
          </p:cNvPicPr>
          <p:nvPr/>
        </p:nvPicPr>
        <p:blipFill>
          <a:blip r:embed="rId6"/>
          <a:stretch>
            <a:fillRect/>
          </a:stretch>
        </p:blipFill>
        <p:spPr>
          <a:xfrm>
            <a:off x="697156" y="2892669"/>
            <a:ext cx="2825994" cy="556846"/>
          </a:xfrm>
          <a:prstGeom prst="rect">
            <a:avLst/>
          </a:prstGeom>
        </p:spPr>
      </p:pic>
      <p:sp>
        <p:nvSpPr>
          <p:cNvPr id="19" name="TextBox 18">
            <a:extLst>
              <a:ext uri="{FF2B5EF4-FFF2-40B4-BE49-F238E27FC236}">
                <a16:creationId xmlns:a16="http://schemas.microsoft.com/office/drawing/2014/main" id="{F07B51AB-F038-E5C8-885A-7A576AE33313}"/>
              </a:ext>
            </a:extLst>
          </p:cNvPr>
          <p:cNvSpPr txBox="1"/>
          <p:nvPr/>
        </p:nvSpPr>
        <p:spPr>
          <a:xfrm>
            <a:off x="3774831" y="2895600"/>
            <a:ext cx="63656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Calibri"/>
              </a:rPr>
              <a:t>ADHD Parenting Tips</a:t>
            </a:r>
            <a:r>
              <a:rPr lang="en-GB" sz="1600" dirty="0">
                <a:latin typeface="Calibri"/>
                <a:cs typeface="Calibri"/>
              </a:rPr>
              <a:t> - Learn what you can do to manage their behaviour and deal with common ADHD challenges. </a:t>
            </a:r>
          </a:p>
          <a:p>
            <a:r>
              <a:rPr lang="en-GB" sz="1600" u="sng" dirty="0">
                <a:solidFill>
                  <a:srgbClr val="0563C1"/>
                </a:solidFill>
                <a:latin typeface="Calibri"/>
                <a:cs typeface="Calibri"/>
                <a:hlinkClick r:id="rId7"/>
              </a:rPr>
              <a:t>ADHD Parenting Tips - HelpGuide.org</a:t>
            </a:r>
            <a:r>
              <a:rPr lang="en-GB" sz="1600" dirty="0">
                <a:solidFill>
                  <a:srgbClr val="2F5496"/>
                </a:solidFill>
                <a:latin typeface="Calibri"/>
                <a:cs typeface="Calibri"/>
              </a:rPr>
              <a:t> </a:t>
            </a:r>
          </a:p>
        </p:txBody>
      </p:sp>
      <p:pic>
        <p:nvPicPr>
          <p:cNvPr id="20" name="Picture 19" descr="A yellow and grey logo&#10;&#10;Description automatically generated">
            <a:extLst>
              <a:ext uri="{FF2B5EF4-FFF2-40B4-BE49-F238E27FC236}">
                <a16:creationId xmlns:a16="http://schemas.microsoft.com/office/drawing/2014/main" id="{C447F30C-129A-CCB7-E1CF-3AA29571570E}"/>
              </a:ext>
            </a:extLst>
          </p:cNvPr>
          <p:cNvPicPr>
            <a:picLocks noChangeAspect="1"/>
          </p:cNvPicPr>
          <p:nvPr/>
        </p:nvPicPr>
        <p:blipFill>
          <a:blip r:embed="rId8"/>
          <a:stretch>
            <a:fillRect/>
          </a:stretch>
        </p:blipFill>
        <p:spPr>
          <a:xfrm>
            <a:off x="697523" y="3843704"/>
            <a:ext cx="2590800" cy="952500"/>
          </a:xfrm>
          <a:prstGeom prst="rect">
            <a:avLst/>
          </a:prstGeom>
        </p:spPr>
      </p:pic>
      <p:sp>
        <p:nvSpPr>
          <p:cNvPr id="21" name="TextBox 20">
            <a:extLst>
              <a:ext uri="{FF2B5EF4-FFF2-40B4-BE49-F238E27FC236}">
                <a16:creationId xmlns:a16="http://schemas.microsoft.com/office/drawing/2014/main" id="{80273DD2-4282-80C5-FF53-7077093FC5F7}"/>
              </a:ext>
            </a:extLst>
          </p:cNvPr>
          <p:cNvSpPr txBox="1"/>
          <p:nvPr/>
        </p:nvSpPr>
        <p:spPr>
          <a:xfrm>
            <a:off x="3774831" y="4021016"/>
            <a:ext cx="65180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Segoe UI"/>
              </a:rPr>
              <a:t>Young Minds</a:t>
            </a:r>
            <a:r>
              <a:rPr lang="en-GB" sz="1600" dirty="0">
                <a:latin typeface="Calibri"/>
                <a:cs typeface="Segoe UI"/>
              </a:rPr>
              <a:t> is the UK’s leading charity fighting for children and young people's mental health. </a:t>
            </a:r>
          </a:p>
          <a:p>
            <a:r>
              <a:rPr lang="en-GB" sz="1600" u="sng" dirty="0">
                <a:solidFill>
                  <a:srgbClr val="0563C1"/>
                </a:solidFill>
                <a:latin typeface="Calibri"/>
                <a:cs typeface="Segoe UI"/>
                <a:hlinkClick r:id="rId9"/>
              </a:rPr>
              <a:t>ADHD Support For Your Child | Parents Advice Guide | YoungMinds</a:t>
            </a:r>
            <a:r>
              <a:rPr lang="en-GB" sz="1600" dirty="0">
                <a:latin typeface="Calibri"/>
                <a:cs typeface="Segoe UI"/>
              </a:rPr>
              <a:t> </a:t>
            </a:r>
          </a:p>
        </p:txBody>
      </p:sp>
      <p:pic>
        <p:nvPicPr>
          <p:cNvPr id="22" name="Picture 21" descr="A white umbrella with text on a blue background&#10;&#10;Description automatically generated">
            <a:extLst>
              <a:ext uri="{FF2B5EF4-FFF2-40B4-BE49-F238E27FC236}">
                <a16:creationId xmlns:a16="http://schemas.microsoft.com/office/drawing/2014/main" id="{23D52ECB-4BE9-94C0-97CF-063782A1D643}"/>
              </a:ext>
            </a:extLst>
          </p:cNvPr>
          <p:cNvPicPr>
            <a:picLocks noChangeAspect="1"/>
          </p:cNvPicPr>
          <p:nvPr/>
        </p:nvPicPr>
        <p:blipFill>
          <a:blip r:embed="rId10"/>
          <a:stretch>
            <a:fillRect/>
          </a:stretch>
        </p:blipFill>
        <p:spPr>
          <a:xfrm>
            <a:off x="701186" y="4979009"/>
            <a:ext cx="1680797" cy="956164"/>
          </a:xfrm>
          <a:prstGeom prst="rect">
            <a:avLst/>
          </a:prstGeom>
        </p:spPr>
      </p:pic>
      <p:sp>
        <p:nvSpPr>
          <p:cNvPr id="23" name="TextBox 22">
            <a:extLst>
              <a:ext uri="{FF2B5EF4-FFF2-40B4-BE49-F238E27FC236}">
                <a16:creationId xmlns:a16="http://schemas.microsoft.com/office/drawing/2014/main" id="{DE58CB72-D936-FF9F-4E71-FDE249F5FF12}"/>
              </a:ext>
            </a:extLst>
          </p:cNvPr>
          <p:cNvSpPr txBox="1"/>
          <p:nvPr/>
        </p:nvSpPr>
        <p:spPr>
          <a:xfrm>
            <a:off x="2461845" y="4794739"/>
            <a:ext cx="681110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Calibri"/>
                <a:cs typeface="Segoe UI"/>
              </a:rPr>
              <a:t>  </a:t>
            </a:r>
          </a:p>
          <a:p>
            <a:r>
              <a:rPr lang="en-GB" sz="1600" u="sng">
                <a:solidFill>
                  <a:srgbClr val="0563C1"/>
                </a:solidFill>
                <a:latin typeface="Calibri"/>
                <a:cs typeface="Segoe UI"/>
                <a:hlinkClick r:id="rId11"/>
              </a:rPr>
              <a:t>Services for Families - ADHD Foundation : ADHD Foundation</a:t>
            </a:r>
            <a:r>
              <a:rPr lang="en-GB" sz="1600">
                <a:latin typeface="Calibri"/>
                <a:cs typeface="Segoe UI"/>
              </a:rPr>
              <a:t> </a:t>
            </a:r>
          </a:p>
        </p:txBody>
      </p:sp>
      <p:pic>
        <p:nvPicPr>
          <p:cNvPr id="24" name="Picture 23">
            <a:extLst>
              <a:ext uri="{FF2B5EF4-FFF2-40B4-BE49-F238E27FC236}">
                <a16:creationId xmlns:a16="http://schemas.microsoft.com/office/drawing/2014/main" id="{6D7EB41F-9E75-B846-01A6-C668ED5C6673}"/>
              </a:ext>
            </a:extLst>
          </p:cNvPr>
          <p:cNvPicPr>
            <a:picLocks noChangeAspect="1"/>
          </p:cNvPicPr>
          <p:nvPr/>
        </p:nvPicPr>
        <p:blipFill>
          <a:blip r:embed="rId12"/>
          <a:stretch>
            <a:fillRect/>
          </a:stretch>
        </p:blipFill>
        <p:spPr>
          <a:xfrm>
            <a:off x="2673594" y="5638067"/>
            <a:ext cx="2343150" cy="1162050"/>
          </a:xfrm>
          <a:prstGeom prst="rect">
            <a:avLst/>
          </a:prstGeom>
        </p:spPr>
      </p:pic>
      <p:sp>
        <p:nvSpPr>
          <p:cNvPr id="25" name="TextBox 24">
            <a:extLst>
              <a:ext uri="{FF2B5EF4-FFF2-40B4-BE49-F238E27FC236}">
                <a16:creationId xmlns:a16="http://schemas.microsoft.com/office/drawing/2014/main" id="{1E7B5D5E-DBA2-EE5E-2303-D7FF33215292}"/>
              </a:ext>
            </a:extLst>
          </p:cNvPr>
          <p:cNvSpPr txBox="1"/>
          <p:nvPr/>
        </p:nvSpPr>
        <p:spPr>
          <a:xfrm>
            <a:off x="5181600" y="5568462"/>
            <a:ext cx="47712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2F5496"/>
                </a:solidFill>
                <a:latin typeface="Calibri Light"/>
                <a:cs typeface="Segoe UI"/>
              </a:rPr>
              <a:t> </a:t>
            </a:r>
            <a:r>
              <a:rPr lang="en-GB" sz="1600" b="1" dirty="0">
                <a:solidFill>
                  <a:srgbClr val="333333"/>
                </a:solidFill>
                <a:latin typeface="Calibri"/>
                <a:cs typeface="Segoe UI"/>
              </a:rPr>
              <a:t>UKAP </a:t>
            </a:r>
            <a:r>
              <a:rPr lang="en-GB" sz="1600" dirty="0">
                <a:solidFill>
                  <a:srgbClr val="333333"/>
                </a:solidFill>
                <a:latin typeface="Calibri"/>
                <a:cs typeface="Segoe UI"/>
              </a:rPr>
              <a:t>recognises ADHD as a complex but treatable condition, which can have a profound impact on individuals, families and society. </a:t>
            </a:r>
          </a:p>
          <a:p>
            <a:r>
              <a:rPr lang="en-GB" sz="1600" u="sng" dirty="0">
                <a:solidFill>
                  <a:srgbClr val="0563C1"/>
                </a:solidFill>
                <a:latin typeface="Calibri"/>
                <a:cs typeface="Segoe UI"/>
                <a:hlinkClick r:id="rId13"/>
              </a:rPr>
              <a:t>ADHD - What is it? | The UK ADHD Partnership</a:t>
            </a:r>
            <a:r>
              <a:rPr lang="en-GB" sz="1600" dirty="0">
                <a:latin typeface="Calibri"/>
                <a:cs typeface="Segoe UI"/>
              </a:rPr>
              <a:t> </a:t>
            </a:r>
          </a:p>
        </p:txBody>
      </p:sp>
      <p:pic>
        <p:nvPicPr>
          <p:cNvPr id="4" name="Picture 3">
            <a:extLst>
              <a:ext uri="{FF2B5EF4-FFF2-40B4-BE49-F238E27FC236}">
                <a16:creationId xmlns:a16="http://schemas.microsoft.com/office/drawing/2014/main" id="{BED758A8-CFB8-A925-0EEE-E878099A2568}"/>
              </a:ext>
            </a:extLst>
          </p:cNvPr>
          <p:cNvPicPr>
            <a:picLocks noChangeAspect="1"/>
          </p:cNvPicPr>
          <p:nvPr/>
        </p:nvPicPr>
        <p:blipFill>
          <a:blip r:embed="rId14"/>
          <a:stretch>
            <a:fillRect/>
          </a:stretch>
        </p:blipFill>
        <p:spPr>
          <a:xfrm>
            <a:off x="10292861" y="193599"/>
            <a:ext cx="1633870" cy="1511939"/>
          </a:xfrm>
          <a:prstGeom prst="rect">
            <a:avLst/>
          </a:prstGeom>
        </p:spPr>
      </p:pic>
      <p:sp>
        <p:nvSpPr>
          <p:cNvPr id="6" name="TextBox 5">
            <a:hlinkClick r:id="rId15" action="ppaction://hlinksldjump"/>
            <a:extLst>
              <a:ext uri="{FF2B5EF4-FFF2-40B4-BE49-F238E27FC236}">
                <a16:creationId xmlns:a16="http://schemas.microsoft.com/office/drawing/2014/main" id="{A3D9C559-0366-4E97-1D03-55223150A88C}"/>
              </a:ext>
            </a:extLst>
          </p:cNvPr>
          <p:cNvSpPr txBox="1"/>
          <p:nvPr/>
        </p:nvSpPr>
        <p:spPr>
          <a:xfrm>
            <a:off x="10355364" y="5612153"/>
            <a:ext cx="1440082" cy="1015663"/>
          </a:xfrm>
          <a:prstGeom prst="rect">
            <a:avLst/>
          </a:prstGeom>
          <a:gradFill>
            <a:gsLst>
              <a:gs pos="0">
                <a:srgbClr val="00B050"/>
              </a:gs>
              <a:gs pos="100000">
                <a:srgbClr val="92D050"/>
              </a:gs>
            </a:gsLst>
            <a:lin ang="5400000" scaled="1"/>
          </a:gradFill>
          <a:ln w="38100">
            <a:solidFill>
              <a:schemeClr val="tx1"/>
            </a:solidFill>
          </a:ln>
        </p:spPr>
        <p:txBody>
          <a:bodyPr wrap="square" rtlCol="0">
            <a:spAutoFit/>
          </a:bodyPr>
          <a:lstStyle/>
          <a:p>
            <a:pPr algn="ctr"/>
            <a:r>
              <a:rPr lang="en-GB" sz="2000" dirty="0">
                <a:latin typeface="Comic Sans MS" panose="030F0702030302020204" pitchFamily="66" charset="0"/>
                <a:hlinkClick r:id="rId15" action="ppaction://hlinksldjump">
                  <a:extLst>
                    <a:ext uri="{A12FA001-AC4F-418D-AE19-62706E023703}">
                      <ahyp:hlinkClr xmlns:ahyp="http://schemas.microsoft.com/office/drawing/2018/hyperlinkcolor" val="tx"/>
                    </a:ext>
                  </a:extLst>
                </a:hlinkClick>
              </a:rPr>
              <a:t>Return to ‘quick links’</a:t>
            </a:r>
            <a:endParaRPr lang="en-GB" sz="2000" dirty="0">
              <a:latin typeface="Comic Sans MS" panose="030F0702030302020204" pitchFamily="66" charset="0"/>
            </a:endParaRPr>
          </a:p>
        </p:txBody>
      </p:sp>
    </p:spTree>
    <p:extLst>
      <p:ext uri="{BB962C8B-B14F-4D97-AF65-F5344CB8AC3E}">
        <p14:creationId xmlns:p14="http://schemas.microsoft.com/office/powerpoint/2010/main" val="50115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9488" y="165466"/>
            <a:ext cx="2596111" cy="720725"/>
          </a:xfrm>
        </p:spPr>
        <p:txBody>
          <a:bodyPr anchor="ctr">
            <a:noAutofit/>
          </a:bodyPr>
          <a:lstStyle/>
          <a:p>
            <a:r>
              <a:rPr lang="en-GB" sz="3800" b="1" dirty="0">
                <a:latin typeface="Comic Sans MS" panose="030F0702030302020204" pitchFamily="66" charset="0"/>
                <a:cs typeface="Calibri"/>
              </a:rPr>
              <a:t>Autism</a:t>
            </a:r>
          </a:p>
        </p:txBody>
      </p:sp>
      <p:sp>
        <p:nvSpPr>
          <p:cNvPr id="3" name="Content Placeholder 2"/>
          <p:cNvSpPr>
            <a:spLocks noGrp="1"/>
          </p:cNvSpPr>
          <p:nvPr>
            <p:ph idx="4294967295"/>
          </p:nvPr>
        </p:nvSpPr>
        <p:spPr>
          <a:xfrm>
            <a:off x="7572375" y="815975"/>
            <a:ext cx="4619625" cy="5226050"/>
          </a:xfrm>
        </p:spPr>
        <p:txBody>
          <a:bodyPr anchor="ctr">
            <a:normAutofit/>
          </a:bodyPr>
          <a:lstStyle/>
          <a:p>
            <a:pPr marL="0" indent="0">
              <a:lnSpc>
                <a:spcPct val="90000"/>
              </a:lnSpc>
              <a:buNone/>
            </a:pPr>
            <a:endParaRPr lang="en-GB" sz="1500"/>
          </a:p>
          <a:p>
            <a:pPr marL="0" indent="0">
              <a:lnSpc>
                <a:spcPct val="90000"/>
              </a:lnSpc>
              <a:buNone/>
            </a:pPr>
            <a:endParaRPr lang="en-GB" sz="1500"/>
          </a:p>
          <a:p>
            <a:pPr>
              <a:lnSpc>
                <a:spcPct val="90000"/>
              </a:lnSpc>
            </a:pPr>
            <a:endParaRPr lang="en-GB" sz="1500"/>
          </a:p>
        </p:txBody>
      </p:sp>
      <p:pic>
        <p:nvPicPr>
          <p:cNvPr id="5" name="Picture 4" descr="A blue and white logo&#10;&#10;Description automatically generated">
            <a:extLst>
              <a:ext uri="{FF2B5EF4-FFF2-40B4-BE49-F238E27FC236}">
                <a16:creationId xmlns:a16="http://schemas.microsoft.com/office/drawing/2014/main" id="{EA51FAE8-5D5D-315B-3F2B-F6816DA385FE}"/>
              </a:ext>
            </a:extLst>
          </p:cNvPr>
          <p:cNvPicPr>
            <a:picLocks noChangeAspect="1"/>
          </p:cNvPicPr>
          <p:nvPr/>
        </p:nvPicPr>
        <p:blipFill>
          <a:blip r:embed="rId2"/>
          <a:stretch>
            <a:fillRect/>
          </a:stretch>
        </p:blipFill>
        <p:spPr>
          <a:xfrm>
            <a:off x="414337" y="1117356"/>
            <a:ext cx="1504217" cy="696057"/>
          </a:xfrm>
          <a:prstGeom prst="rect">
            <a:avLst/>
          </a:prstGeom>
        </p:spPr>
      </p:pic>
      <p:sp>
        <p:nvSpPr>
          <p:cNvPr id="7" name="TextBox 6">
            <a:extLst>
              <a:ext uri="{FF2B5EF4-FFF2-40B4-BE49-F238E27FC236}">
                <a16:creationId xmlns:a16="http://schemas.microsoft.com/office/drawing/2014/main" id="{3BF0070D-98A5-4957-84AB-12992994CE14}"/>
              </a:ext>
            </a:extLst>
          </p:cNvPr>
          <p:cNvSpPr txBox="1"/>
          <p:nvPr/>
        </p:nvSpPr>
        <p:spPr>
          <a:xfrm>
            <a:off x="2074984" y="1113693"/>
            <a:ext cx="779584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Calibri"/>
                <a:cs typeface="Segoe UI"/>
              </a:rPr>
              <a:t> </a:t>
            </a:r>
            <a:r>
              <a:rPr lang="en-GB" sz="1600">
                <a:solidFill>
                  <a:srgbClr val="212B32"/>
                </a:solidFill>
                <a:latin typeface="Calibri"/>
                <a:cs typeface="Segoe UI"/>
              </a:rPr>
              <a:t>This guide can help if you or someone you care about is autistic or might be autistic. </a:t>
            </a:r>
          </a:p>
          <a:p>
            <a:r>
              <a:rPr lang="en-GB" sz="1600" u="sng">
                <a:solidFill>
                  <a:srgbClr val="0563C1"/>
                </a:solidFill>
                <a:latin typeface="Calibri"/>
                <a:cs typeface="Segoe UI"/>
                <a:hlinkClick r:id="rId3"/>
              </a:rPr>
              <a:t>Autism - NHS (www.nhs.uk)</a:t>
            </a:r>
            <a:r>
              <a:rPr lang="en-GB" sz="1600">
                <a:latin typeface="Calibri"/>
                <a:cs typeface="Segoe UI"/>
              </a:rPr>
              <a:t> </a:t>
            </a:r>
          </a:p>
        </p:txBody>
      </p:sp>
      <p:pic>
        <p:nvPicPr>
          <p:cNvPr id="8" name="Picture 7" descr="A logo with text on it&#10;&#10;Description automatically generated">
            <a:extLst>
              <a:ext uri="{FF2B5EF4-FFF2-40B4-BE49-F238E27FC236}">
                <a16:creationId xmlns:a16="http://schemas.microsoft.com/office/drawing/2014/main" id="{D3C1DB29-44A3-EC52-1EAA-6A2D558F6D9E}"/>
              </a:ext>
            </a:extLst>
          </p:cNvPr>
          <p:cNvPicPr>
            <a:picLocks noChangeAspect="1"/>
          </p:cNvPicPr>
          <p:nvPr/>
        </p:nvPicPr>
        <p:blipFill>
          <a:blip r:embed="rId4"/>
          <a:stretch>
            <a:fillRect/>
          </a:stretch>
        </p:blipFill>
        <p:spPr>
          <a:xfrm>
            <a:off x="435219" y="2044578"/>
            <a:ext cx="2247900" cy="1057275"/>
          </a:xfrm>
          <a:prstGeom prst="rect">
            <a:avLst/>
          </a:prstGeom>
        </p:spPr>
      </p:pic>
      <p:sp>
        <p:nvSpPr>
          <p:cNvPr id="10" name="TextBox 9">
            <a:extLst>
              <a:ext uri="{FF2B5EF4-FFF2-40B4-BE49-F238E27FC236}">
                <a16:creationId xmlns:a16="http://schemas.microsoft.com/office/drawing/2014/main" id="{47A34FDD-D1FD-8FDB-CBE2-BD767CAAB4FD}"/>
              </a:ext>
            </a:extLst>
          </p:cNvPr>
          <p:cNvSpPr txBox="1"/>
          <p:nvPr/>
        </p:nvSpPr>
        <p:spPr>
          <a:xfrm>
            <a:off x="2825261" y="2039816"/>
            <a:ext cx="713935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363636"/>
                </a:solidFill>
                <a:latin typeface="Calibri"/>
                <a:cs typeface="Segoe UI"/>
              </a:rPr>
              <a:t>The National Autistic Society</a:t>
            </a:r>
            <a:r>
              <a:rPr lang="en-GB" sz="1600" dirty="0">
                <a:solidFill>
                  <a:srgbClr val="363636"/>
                </a:solidFill>
                <a:latin typeface="Calibri"/>
                <a:cs typeface="Segoe UI"/>
              </a:rPr>
              <a:t> is here to help the 700,000 autistic people in the UK and their families. Be it running specialist schools, campaigning for improved rights or training companies on being more autism-friendly, they are dedicated to transforming lives and changing attitudes. </a:t>
            </a:r>
          </a:p>
          <a:p>
            <a:r>
              <a:rPr lang="en-GB" sz="1600" u="sng" dirty="0">
                <a:solidFill>
                  <a:srgbClr val="0563C1"/>
                </a:solidFill>
                <a:latin typeface="Calibri"/>
                <a:cs typeface="Segoe UI"/>
                <a:hlinkClick r:id="rId5"/>
              </a:rPr>
              <a:t>Family support (autism.org.uk)</a:t>
            </a:r>
            <a:r>
              <a:rPr lang="en-GB" sz="1600" dirty="0">
                <a:latin typeface="Calibri"/>
                <a:cs typeface="Segoe UI"/>
              </a:rPr>
              <a:t> </a:t>
            </a:r>
          </a:p>
        </p:txBody>
      </p:sp>
      <p:pic>
        <p:nvPicPr>
          <p:cNvPr id="11" name="Picture 10" descr="A close up of a logo&#10;&#10;Description automatically generated">
            <a:extLst>
              <a:ext uri="{FF2B5EF4-FFF2-40B4-BE49-F238E27FC236}">
                <a16:creationId xmlns:a16="http://schemas.microsoft.com/office/drawing/2014/main" id="{9216CB09-90BD-3B3E-8326-C165DC857BC0}"/>
              </a:ext>
            </a:extLst>
          </p:cNvPr>
          <p:cNvPicPr>
            <a:picLocks noChangeAspect="1"/>
          </p:cNvPicPr>
          <p:nvPr/>
        </p:nvPicPr>
        <p:blipFill>
          <a:blip r:embed="rId6"/>
          <a:stretch>
            <a:fillRect/>
          </a:stretch>
        </p:blipFill>
        <p:spPr>
          <a:xfrm>
            <a:off x="429358" y="3707423"/>
            <a:ext cx="2341684" cy="908538"/>
          </a:xfrm>
          <a:prstGeom prst="rect">
            <a:avLst/>
          </a:prstGeom>
        </p:spPr>
      </p:pic>
      <p:sp>
        <p:nvSpPr>
          <p:cNvPr id="12" name="TextBox 11">
            <a:extLst>
              <a:ext uri="{FF2B5EF4-FFF2-40B4-BE49-F238E27FC236}">
                <a16:creationId xmlns:a16="http://schemas.microsoft.com/office/drawing/2014/main" id="{F3960CC4-5E8C-80DE-ABA9-7DCB74A3C6B5}"/>
              </a:ext>
            </a:extLst>
          </p:cNvPr>
          <p:cNvSpPr txBox="1"/>
          <p:nvPr/>
        </p:nvSpPr>
        <p:spPr>
          <a:xfrm>
            <a:off x="2895600" y="3704492"/>
            <a:ext cx="706901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Calibri"/>
              </a:rPr>
              <a:t>Autism West Midlands </a:t>
            </a:r>
            <a:r>
              <a:rPr lang="en-GB" sz="1600" dirty="0">
                <a:latin typeface="Calibri"/>
                <a:cs typeface="Calibri"/>
              </a:rPr>
              <a:t>is the leading charity in the West Midlands for people on the autism spectrum. They use their expertise to enrich the lives of autistic people and those who love and care for them. Their passionate, expert staff and volunteers work across all age groups and abilities, providing direct support. </a:t>
            </a:r>
          </a:p>
          <a:p>
            <a:r>
              <a:rPr lang="en-GB" sz="1600" u="sng" dirty="0">
                <a:solidFill>
                  <a:srgbClr val="0563C1"/>
                </a:solidFill>
                <a:latin typeface="Calibri"/>
                <a:cs typeface="Calibri"/>
                <a:hlinkClick r:id="rId7"/>
              </a:rPr>
              <a:t>Family Information Downloads | Autism West Midlands</a:t>
            </a:r>
            <a:r>
              <a:rPr lang="en-GB" sz="1600" dirty="0">
                <a:latin typeface="Calibri"/>
                <a:cs typeface="Calibri"/>
              </a:rPr>
              <a:t> </a:t>
            </a:r>
          </a:p>
        </p:txBody>
      </p:sp>
      <p:pic>
        <p:nvPicPr>
          <p:cNvPr id="4" name="Picture 3">
            <a:extLst>
              <a:ext uri="{FF2B5EF4-FFF2-40B4-BE49-F238E27FC236}">
                <a16:creationId xmlns:a16="http://schemas.microsoft.com/office/drawing/2014/main" id="{FD80A4FB-8327-5A44-56B0-9E015F1CAC9C}"/>
              </a:ext>
            </a:extLst>
          </p:cNvPr>
          <p:cNvPicPr>
            <a:picLocks noChangeAspect="1"/>
          </p:cNvPicPr>
          <p:nvPr/>
        </p:nvPicPr>
        <p:blipFill>
          <a:blip r:embed="rId8"/>
          <a:stretch>
            <a:fillRect/>
          </a:stretch>
        </p:blipFill>
        <p:spPr>
          <a:xfrm>
            <a:off x="10262639" y="300928"/>
            <a:ext cx="1629872" cy="1512485"/>
          </a:xfrm>
          <a:prstGeom prst="rect">
            <a:avLst/>
          </a:prstGeom>
        </p:spPr>
      </p:pic>
      <p:sp>
        <p:nvSpPr>
          <p:cNvPr id="13" name="TextBox 12">
            <a:hlinkClick r:id="rId9" action="ppaction://hlinksldjump"/>
            <a:extLst>
              <a:ext uri="{FF2B5EF4-FFF2-40B4-BE49-F238E27FC236}">
                <a16:creationId xmlns:a16="http://schemas.microsoft.com/office/drawing/2014/main" id="{C63FA019-FA82-55E5-1BE3-B6F6294BD30C}"/>
              </a:ext>
            </a:extLst>
          </p:cNvPr>
          <p:cNvSpPr txBox="1"/>
          <p:nvPr/>
        </p:nvSpPr>
        <p:spPr>
          <a:xfrm>
            <a:off x="10355364" y="5612153"/>
            <a:ext cx="1440082" cy="1015663"/>
          </a:xfrm>
          <a:prstGeom prst="rect">
            <a:avLst/>
          </a:prstGeom>
          <a:gradFill>
            <a:gsLst>
              <a:gs pos="0">
                <a:srgbClr val="00B050"/>
              </a:gs>
              <a:gs pos="100000">
                <a:srgbClr val="92D050"/>
              </a:gs>
            </a:gsLst>
            <a:lin ang="5400000" scaled="1"/>
          </a:gradFill>
          <a:ln w="38100">
            <a:solidFill>
              <a:schemeClr val="tx1"/>
            </a:solidFill>
          </a:ln>
        </p:spPr>
        <p:txBody>
          <a:bodyPr wrap="square" rtlCol="0">
            <a:spAutoFit/>
          </a:bodyPr>
          <a:lstStyle/>
          <a:p>
            <a:pPr algn="ctr"/>
            <a:r>
              <a:rPr lang="en-GB" sz="2000" dirty="0">
                <a:latin typeface="Comic Sans MS" panose="030F0702030302020204" pitchFamily="66" charset="0"/>
                <a:hlinkClick r:id="rId9" action="ppaction://hlinksldjump">
                  <a:extLst>
                    <a:ext uri="{A12FA001-AC4F-418D-AE19-62706E023703}">
                      <ahyp:hlinkClr xmlns:ahyp="http://schemas.microsoft.com/office/drawing/2018/hyperlinkcolor" val="tx"/>
                    </a:ext>
                  </a:extLst>
                </a:hlinkClick>
              </a:rPr>
              <a:t>Return to ‘quick links’</a:t>
            </a:r>
            <a:endParaRPr lang="en-GB" sz="2000" dirty="0">
              <a:latin typeface="Comic Sans MS" panose="030F0702030302020204" pitchFamily="66" charset="0"/>
            </a:endParaRPr>
          </a:p>
        </p:txBody>
      </p:sp>
    </p:spTree>
    <p:extLst>
      <p:ext uri="{BB962C8B-B14F-4D97-AF65-F5344CB8AC3E}">
        <p14:creationId xmlns:p14="http://schemas.microsoft.com/office/powerpoint/2010/main" val="252955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984" y="165710"/>
            <a:ext cx="2924175" cy="750888"/>
          </a:xfrm>
        </p:spPr>
        <p:txBody>
          <a:bodyPr anchor="ctr">
            <a:normAutofit/>
          </a:bodyPr>
          <a:lstStyle/>
          <a:p>
            <a:r>
              <a:rPr lang="en-GB" sz="3800" b="1" dirty="0">
                <a:latin typeface="Comic Sans MS" panose="030F0702030302020204" pitchFamily="66" charset="0"/>
                <a:cs typeface="Calibri"/>
              </a:rPr>
              <a:t>Dyslexia</a:t>
            </a:r>
            <a:endParaRPr lang="en-US" sz="3800" dirty="0">
              <a:latin typeface="Comic Sans MS" panose="030F0702030302020204" pitchFamily="66" charset="0"/>
            </a:endParaRPr>
          </a:p>
        </p:txBody>
      </p:sp>
      <p:sp>
        <p:nvSpPr>
          <p:cNvPr id="3" name="Content Placeholder 2"/>
          <p:cNvSpPr>
            <a:spLocks noGrp="1"/>
          </p:cNvSpPr>
          <p:nvPr>
            <p:ph idx="4294967295"/>
          </p:nvPr>
        </p:nvSpPr>
        <p:spPr>
          <a:xfrm>
            <a:off x="7572375" y="815975"/>
            <a:ext cx="4619625" cy="5226050"/>
          </a:xfrm>
        </p:spPr>
        <p:txBody>
          <a:bodyPr anchor="ctr">
            <a:normAutofit/>
          </a:bodyPr>
          <a:lstStyle/>
          <a:p>
            <a:pPr marL="0" indent="0">
              <a:lnSpc>
                <a:spcPct val="90000"/>
              </a:lnSpc>
              <a:buNone/>
            </a:pPr>
            <a:endParaRPr lang="en-GB" sz="1500"/>
          </a:p>
          <a:p>
            <a:pPr marL="0" indent="0">
              <a:lnSpc>
                <a:spcPct val="90000"/>
              </a:lnSpc>
              <a:buNone/>
            </a:pPr>
            <a:endParaRPr lang="en-GB" sz="1500"/>
          </a:p>
        </p:txBody>
      </p:sp>
      <p:pic>
        <p:nvPicPr>
          <p:cNvPr id="4" name="Picture 3">
            <a:extLst>
              <a:ext uri="{FF2B5EF4-FFF2-40B4-BE49-F238E27FC236}">
                <a16:creationId xmlns:a16="http://schemas.microsoft.com/office/drawing/2014/main" id="{8B2F7C5F-F0BC-E963-9426-C4124BF2E967}"/>
              </a:ext>
            </a:extLst>
          </p:cNvPr>
          <p:cNvPicPr>
            <a:picLocks noChangeAspect="1"/>
          </p:cNvPicPr>
          <p:nvPr/>
        </p:nvPicPr>
        <p:blipFill>
          <a:blip r:embed="rId2"/>
          <a:stretch>
            <a:fillRect/>
          </a:stretch>
        </p:blipFill>
        <p:spPr>
          <a:xfrm>
            <a:off x="377337" y="916598"/>
            <a:ext cx="2162175" cy="1295400"/>
          </a:xfrm>
          <a:prstGeom prst="rect">
            <a:avLst/>
          </a:prstGeom>
        </p:spPr>
      </p:pic>
      <p:pic>
        <p:nvPicPr>
          <p:cNvPr id="9" name="Picture 8" descr="A blue and white logo&#10;&#10;Description automatically generated">
            <a:extLst>
              <a:ext uri="{FF2B5EF4-FFF2-40B4-BE49-F238E27FC236}">
                <a16:creationId xmlns:a16="http://schemas.microsoft.com/office/drawing/2014/main" id="{2503F542-8CF0-C7CF-13A7-F71E787C68D9}"/>
              </a:ext>
            </a:extLst>
          </p:cNvPr>
          <p:cNvPicPr>
            <a:picLocks noChangeAspect="1"/>
          </p:cNvPicPr>
          <p:nvPr/>
        </p:nvPicPr>
        <p:blipFill>
          <a:blip r:embed="rId3"/>
          <a:stretch>
            <a:fillRect/>
          </a:stretch>
        </p:blipFill>
        <p:spPr>
          <a:xfrm>
            <a:off x="426427" y="2618642"/>
            <a:ext cx="1333500" cy="638175"/>
          </a:xfrm>
          <a:prstGeom prst="rect">
            <a:avLst/>
          </a:prstGeom>
        </p:spPr>
      </p:pic>
      <p:sp>
        <p:nvSpPr>
          <p:cNvPr id="10" name="TextBox 9">
            <a:extLst>
              <a:ext uri="{FF2B5EF4-FFF2-40B4-BE49-F238E27FC236}">
                <a16:creationId xmlns:a16="http://schemas.microsoft.com/office/drawing/2014/main" id="{0E8956CB-DBAD-97A4-95B0-155C1B52BD77}"/>
              </a:ext>
            </a:extLst>
          </p:cNvPr>
          <p:cNvSpPr txBox="1"/>
          <p:nvPr/>
        </p:nvSpPr>
        <p:spPr>
          <a:xfrm>
            <a:off x="2919047" y="949569"/>
            <a:ext cx="6611815"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1A1A1A"/>
                </a:solidFill>
                <a:latin typeface="Calibri"/>
                <a:cs typeface="Segoe UI"/>
              </a:rPr>
              <a:t>The British Dyslexia Association</a:t>
            </a:r>
            <a:r>
              <a:rPr lang="en-GB" sz="1600" dirty="0">
                <a:solidFill>
                  <a:srgbClr val="1A1A1A"/>
                </a:solidFill>
                <a:latin typeface="Calibri"/>
                <a:cs typeface="Segoe UI"/>
              </a:rPr>
              <a:t> can help If your child is, or may be, dyslexic, providing information, resources and training to help you to ensure that your child is able to reach their full potential. </a:t>
            </a:r>
          </a:p>
          <a:p>
            <a:r>
              <a:rPr lang="en-GB" sz="1600" u="sng" dirty="0">
                <a:solidFill>
                  <a:srgbClr val="0563C1"/>
                </a:solidFill>
                <a:latin typeface="Calibri"/>
                <a:cs typeface="Segoe UI"/>
                <a:hlinkClick r:id="rId4"/>
              </a:rPr>
              <a:t>Child - British Dyslexia Association (bdadyslexia.org.uk)</a:t>
            </a:r>
            <a:r>
              <a:rPr lang="en-GB" sz="1600" dirty="0">
                <a:latin typeface="Calibri"/>
                <a:cs typeface="Segoe UI"/>
              </a:rPr>
              <a:t> </a:t>
            </a:r>
          </a:p>
          <a:p>
            <a:endParaRPr lang="en-GB" sz="1600" dirty="0">
              <a:latin typeface="Calibri"/>
              <a:cs typeface="Segoe UI"/>
            </a:endParaRPr>
          </a:p>
          <a:p>
            <a:endParaRPr lang="en-GB" sz="1600">
              <a:latin typeface="Calibri"/>
              <a:cs typeface="Segoe UI"/>
            </a:endParaRPr>
          </a:p>
          <a:p>
            <a:r>
              <a:rPr lang="en-GB" sz="1600" dirty="0">
                <a:latin typeface="Calibri"/>
                <a:cs typeface="Segoe UI"/>
              </a:rPr>
              <a:t> </a:t>
            </a:r>
            <a:r>
              <a:rPr lang="en-GB" sz="1600" dirty="0">
                <a:solidFill>
                  <a:srgbClr val="212B32"/>
                </a:solidFill>
                <a:latin typeface="Calibri"/>
                <a:cs typeface="Segoe UI"/>
              </a:rPr>
              <a:t>This guide can help if you think your child may have dyslexia. </a:t>
            </a:r>
          </a:p>
          <a:p>
            <a:r>
              <a:rPr lang="en-GB" sz="1600" u="sng" dirty="0">
                <a:solidFill>
                  <a:srgbClr val="0563C1"/>
                </a:solidFill>
                <a:latin typeface="Calibri"/>
                <a:cs typeface="Segoe UI"/>
                <a:hlinkClick r:id="rId5"/>
              </a:rPr>
              <a:t>Dyslexia - NHS (www.nhs.uk)</a:t>
            </a:r>
            <a:r>
              <a:rPr lang="en-GB" sz="1600" dirty="0">
                <a:latin typeface="Calibri"/>
                <a:cs typeface="Segoe UI"/>
              </a:rPr>
              <a:t> </a:t>
            </a:r>
          </a:p>
        </p:txBody>
      </p:sp>
      <p:pic>
        <p:nvPicPr>
          <p:cNvPr id="6" name="Picture 5" descr="A grey and white sign with white text&#10;&#10;Description automatically generated">
            <a:extLst>
              <a:ext uri="{FF2B5EF4-FFF2-40B4-BE49-F238E27FC236}">
                <a16:creationId xmlns:a16="http://schemas.microsoft.com/office/drawing/2014/main" id="{F9700115-90AB-8C7F-FC1B-7B174073E85A}"/>
              </a:ext>
            </a:extLst>
          </p:cNvPr>
          <p:cNvPicPr>
            <a:picLocks noChangeAspect="1"/>
          </p:cNvPicPr>
          <p:nvPr/>
        </p:nvPicPr>
        <p:blipFill>
          <a:blip r:embed="rId6"/>
          <a:stretch>
            <a:fillRect/>
          </a:stretch>
        </p:blipFill>
        <p:spPr>
          <a:xfrm>
            <a:off x="422763" y="3521685"/>
            <a:ext cx="2671396" cy="1115891"/>
          </a:xfrm>
          <a:prstGeom prst="rect">
            <a:avLst/>
          </a:prstGeom>
        </p:spPr>
      </p:pic>
      <p:sp>
        <p:nvSpPr>
          <p:cNvPr id="8" name="TextBox 7">
            <a:extLst>
              <a:ext uri="{FF2B5EF4-FFF2-40B4-BE49-F238E27FC236}">
                <a16:creationId xmlns:a16="http://schemas.microsoft.com/office/drawing/2014/main" id="{1270BD95-67C6-E8D5-74F4-6EA8544174C2}"/>
              </a:ext>
            </a:extLst>
          </p:cNvPr>
          <p:cNvSpPr txBox="1"/>
          <p:nvPr/>
        </p:nvSpPr>
        <p:spPr>
          <a:xfrm>
            <a:off x="3294184" y="3341076"/>
            <a:ext cx="677593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alibri"/>
                <a:cs typeface="Segoe UI"/>
              </a:rPr>
              <a:t> </a:t>
            </a:r>
            <a:r>
              <a:rPr lang="en-GB" sz="1600" b="1" dirty="0">
                <a:solidFill>
                  <a:srgbClr val="444444"/>
                </a:solidFill>
                <a:latin typeface="Calibri"/>
                <a:cs typeface="Segoe UI"/>
              </a:rPr>
              <a:t>The Dyslexia-</a:t>
            </a:r>
            <a:r>
              <a:rPr lang="en-GB" sz="1600" b="1" err="1">
                <a:solidFill>
                  <a:srgbClr val="444444"/>
                </a:solidFill>
                <a:latin typeface="Calibri"/>
                <a:cs typeface="Segoe UI"/>
              </a:rPr>
              <a:t>SpLD</a:t>
            </a:r>
            <a:r>
              <a:rPr lang="en-GB" sz="1600" b="1" dirty="0">
                <a:solidFill>
                  <a:srgbClr val="444444"/>
                </a:solidFill>
                <a:latin typeface="Calibri"/>
                <a:cs typeface="Segoe UI"/>
              </a:rPr>
              <a:t> Trust</a:t>
            </a:r>
            <a:r>
              <a:rPr lang="en-GB" sz="1600" dirty="0">
                <a:solidFill>
                  <a:srgbClr val="444444"/>
                </a:solidFill>
                <a:latin typeface="Calibri"/>
                <a:cs typeface="Segoe UI"/>
              </a:rPr>
              <a:t> aims to ensure that in order for children with Dyslexia </a:t>
            </a:r>
            <a:r>
              <a:rPr lang="en-GB" sz="1600" err="1">
                <a:solidFill>
                  <a:srgbClr val="444444"/>
                </a:solidFill>
                <a:latin typeface="Calibri"/>
                <a:cs typeface="Segoe UI"/>
              </a:rPr>
              <a:t>SpLD</a:t>
            </a:r>
            <a:r>
              <a:rPr lang="en-GB" sz="1600" dirty="0">
                <a:solidFill>
                  <a:srgbClr val="444444"/>
                </a:solidFill>
                <a:latin typeface="Calibri"/>
                <a:cs typeface="Segoe UI"/>
              </a:rPr>
              <a:t> to succeed in school there is: </a:t>
            </a:r>
          </a:p>
          <a:p>
            <a:pPr marL="228600" indent="-228600">
              <a:buFont typeface="Symbol"/>
              <a:buChar char="•"/>
            </a:pPr>
            <a:r>
              <a:rPr lang="en-GB" sz="1600" dirty="0">
                <a:solidFill>
                  <a:srgbClr val="333333"/>
                </a:solidFill>
                <a:latin typeface="Calibri"/>
                <a:ea typeface="Calibri"/>
                <a:cs typeface="Calibri"/>
              </a:rPr>
              <a:t>A focus on high quality teaching practices by all teachers </a:t>
            </a:r>
          </a:p>
          <a:p>
            <a:pPr marL="228600" indent="-228600">
              <a:buFont typeface="Symbol"/>
              <a:buChar char="•"/>
            </a:pPr>
            <a:r>
              <a:rPr lang="en-GB" sz="1600" dirty="0">
                <a:solidFill>
                  <a:srgbClr val="333333"/>
                </a:solidFill>
                <a:latin typeface="Calibri"/>
                <a:ea typeface="Calibri"/>
                <a:cs typeface="Calibri"/>
              </a:rPr>
              <a:t>Access to specialist teachers and resources </a:t>
            </a:r>
          </a:p>
          <a:p>
            <a:pPr marL="228600" indent="-228600">
              <a:buFont typeface="Symbol"/>
              <a:buChar char="•"/>
            </a:pPr>
            <a:r>
              <a:rPr lang="en-GB" sz="1600" dirty="0">
                <a:solidFill>
                  <a:srgbClr val="333333"/>
                </a:solidFill>
                <a:latin typeface="Calibri"/>
                <a:ea typeface="Calibri"/>
                <a:cs typeface="Calibri"/>
              </a:rPr>
              <a:t>Early intervention and early action for those at greatest risk of failing </a:t>
            </a:r>
          </a:p>
          <a:p>
            <a:pPr marL="228600" indent="-228600">
              <a:buFont typeface="Symbol"/>
              <a:buChar char="•"/>
            </a:pPr>
            <a:r>
              <a:rPr lang="en-GB" sz="1600" dirty="0">
                <a:solidFill>
                  <a:srgbClr val="333333"/>
                </a:solidFill>
                <a:latin typeface="Calibri"/>
                <a:ea typeface="Calibri"/>
                <a:cs typeface="Calibri"/>
              </a:rPr>
              <a:t>Acceptance of the importance of Dyslexia/</a:t>
            </a:r>
            <a:r>
              <a:rPr lang="en-GB" sz="1600" dirty="0" err="1">
                <a:solidFill>
                  <a:srgbClr val="333333"/>
                </a:solidFill>
                <a:latin typeface="Calibri"/>
                <a:ea typeface="Calibri"/>
                <a:cs typeface="Calibri"/>
              </a:rPr>
              <a:t>SpLD</a:t>
            </a:r>
            <a:r>
              <a:rPr lang="en-GB" sz="1600" dirty="0">
                <a:solidFill>
                  <a:srgbClr val="333333"/>
                </a:solidFill>
                <a:latin typeface="Calibri"/>
                <a:ea typeface="Calibri"/>
                <a:cs typeface="Calibri"/>
              </a:rPr>
              <a:t> as a major contributor to educational under achievement and a strong risk factor for limited life opportunities </a:t>
            </a:r>
          </a:p>
          <a:p>
            <a:r>
              <a:rPr lang="en-GB" sz="1600" u="sng" dirty="0">
                <a:latin typeface="Calibri"/>
                <a:ea typeface="Calibri"/>
                <a:cs typeface="Calibri"/>
                <a:hlinkClick r:id="rId7"/>
              </a:rPr>
              <a:t>The Dyslexia-SpLD Trust - Home</a:t>
            </a:r>
            <a:endParaRPr lang="en-GB" sz="1600">
              <a:latin typeface="Calibri"/>
              <a:ea typeface="Calibri"/>
              <a:cs typeface="Calibri"/>
            </a:endParaRPr>
          </a:p>
        </p:txBody>
      </p:sp>
      <p:pic>
        <p:nvPicPr>
          <p:cNvPr id="11" name="Picture 10">
            <a:extLst>
              <a:ext uri="{FF2B5EF4-FFF2-40B4-BE49-F238E27FC236}">
                <a16:creationId xmlns:a16="http://schemas.microsoft.com/office/drawing/2014/main" id="{B1CDDE8D-5D81-D37B-9718-20F742012592}"/>
              </a:ext>
            </a:extLst>
          </p:cNvPr>
          <p:cNvPicPr>
            <a:picLocks noChangeAspect="1"/>
          </p:cNvPicPr>
          <p:nvPr/>
        </p:nvPicPr>
        <p:blipFill>
          <a:blip r:embed="rId8"/>
          <a:stretch>
            <a:fillRect/>
          </a:stretch>
        </p:blipFill>
        <p:spPr>
          <a:xfrm>
            <a:off x="10260640" y="299944"/>
            <a:ext cx="1633870" cy="1511939"/>
          </a:xfrm>
          <a:prstGeom prst="rect">
            <a:avLst/>
          </a:prstGeom>
        </p:spPr>
      </p:pic>
      <p:sp>
        <p:nvSpPr>
          <p:cNvPr id="12" name="TextBox 11">
            <a:hlinkClick r:id="rId9" action="ppaction://hlinksldjump"/>
            <a:extLst>
              <a:ext uri="{FF2B5EF4-FFF2-40B4-BE49-F238E27FC236}">
                <a16:creationId xmlns:a16="http://schemas.microsoft.com/office/drawing/2014/main" id="{15EB3BC4-613B-C3A2-8DFF-CB8B08C2DD3D}"/>
              </a:ext>
            </a:extLst>
          </p:cNvPr>
          <p:cNvSpPr txBox="1"/>
          <p:nvPr/>
        </p:nvSpPr>
        <p:spPr>
          <a:xfrm>
            <a:off x="10355364" y="5612153"/>
            <a:ext cx="1440082" cy="1015663"/>
          </a:xfrm>
          <a:prstGeom prst="rect">
            <a:avLst/>
          </a:prstGeom>
          <a:gradFill>
            <a:gsLst>
              <a:gs pos="0">
                <a:srgbClr val="00B050"/>
              </a:gs>
              <a:gs pos="100000">
                <a:srgbClr val="92D050"/>
              </a:gs>
            </a:gsLst>
            <a:lin ang="5400000" scaled="1"/>
          </a:gradFill>
          <a:ln w="38100">
            <a:solidFill>
              <a:schemeClr val="tx1"/>
            </a:solidFill>
          </a:ln>
        </p:spPr>
        <p:txBody>
          <a:bodyPr wrap="square" rtlCol="0">
            <a:spAutoFit/>
          </a:bodyPr>
          <a:lstStyle/>
          <a:p>
            <a:pPr algn="ctr"/>
            <a:r>
              <a:rPr lang="en-GB" sz="2000" dirty="0">
                <a:latin typeface="Comic Sans MS" panose="030F0702030302020204" pitchFamily="66" charset="0"/>
                <a:hlinkClick r:id="rId9" action="ppaction://hlinksldjump">
                  <a:extLst>
                    <a:ext uri="{A12FA001-AC4F-418D-AE19-62706E023703}">
                      <ahyp:hlinkClr xmlns:ahyp="http://schemas.microsoft.com/office/drawing/2018/hyperlinkcolor" val="tx"/>
                    </a:ext>
                  </a:extLst>
                </a:hlinkClick>
              </a:rPr>
              <a:t>Return to ‘quick links’</a:t>
            </a:r>
            <a:endParaRPr lang="en-GB" sz="2000" dirty="0">
              <a:latin typeface="Comic Sans MS" panose="030F0702030302020204" pitchFamily="66" charset="0"/>
            </a:endParaRPr>
          </a:p>
        </p:txBody>
      </p:sp>
    </p:spTree>
    <p:extLst>
      <p:ext uri="{BB962C8B-B14F-4D97-AF65-F5344CB8AC3E}">
        <p14:creationId xmlns:p14="http://schemas.microsoft.com/office/powerpoint/2010/main" val="155369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6829" y="242978"/>
            <a:ext cx="2590800" cy="849313"/>
          </a:xfrm>
        </p:spPr>
        <p:txBody>
          <a:bodyPr anchor="ctr">
            <a:noAutofit/>
          </a:bodyPr>
          <a:lstStyle/>
          <a:p>
            <a:r>
              <a:rPr lang="en-GB" sz="3800" b="1" dirty="0">
                <a:latin typeface="Comic Sans MS" panose="030F0702030302020204" pitchFamily="66" charset="0"/>
                <a:cs typeface="Calibri"/>
              </a:rPr>
              <a:t>Dyspraxia</a:t>
            </a:r>
          </a:p>
        </p:txBody>
      </p:sp>
      <p:pic>
        <p:nvPicPr>
          <p:cNvPr id="9" name="Picture 8" descr="A logo with blue and green text&#10;&#10;Description automatically generated">
            <a:extLst>
              <a:ext uri="{FF2B5EF4-FFF2-40B4-BE49-F238E27FC236}">
                <a16:creationId xmlns:a16="http://schemas.microsoft.com/office/drawing/2014/main" id="{EC5C83F7-B8F6-8C1C-44F2-8F4AD51995E5}"/>
              </a:ext>
            </a:extLst>
          </p:cNvPr>
          <p:cNvPicPr>
            <a:picLocks noChangeAspect="1"/>
          </p:cNvPicPr>
          <p:nvPr/>
        </p:nvPicPr>
        <p:blipFill>
          <a:blip r:embed="rId2"/>
          <a:stretch>
            <a:fillRect/>
          </a:stretch>
        </p:blipFill>
        <p:spPr>
          <a:xfrm>
            <a:off x="379640" y="1126671"/>
            <a:ext cx="2873829" cy="1270908"/>
          </a:xfrm>
          <a:prstGeom prst="rect">
            <a:avLst/>
          </a:prstGeom>
        </p:spPr>
      </p:pic>
      <p:sp>
        <p:nvSpPr>
          <p:cNvPr id="10" name="TextBox 9">
            <a:extLst>
              <a:ext uri="{FF2B5EF4-FFF2-40B4-BE49-F238E27FC236}">
                <a16:creationId xmlns:a16="http://schemas.microsoft.com/office/drawing/2014/main" id="{B43DAF91-3667-00DD-C849-8E72D771CDD5}"/>
              </a:ext>
            </a:extLst>
          </p:cNvPr>
          <p:cNvSpPr txBox="1"/>
          <p:nvPr/>
        </p:nvSpPr>
        <p:spPr>
          <a:xfrm>
            <a:off x="3445329" y="1186542"/>
            <a:ext cx="641712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525252"/>
                </a:solidFill>
                <a:latin typeface="Calibri"/>
                <a:cs typeface="Segoe UI"/>
              </a:rPr>
              <a:t>Dyslexia Education</a:t>
            </a:r>
            <a:r>
              <a:rPr lang="en-GB" sz="1600" dirty="0">
                <a:solidFill>
                  <a:srgbClr val="525252"/>
                </a:solidFill>
                <a:latin typeface="Calibri"/>
                <a:cs typeface="Segoe UI"/>
              </a:rPr>
              <a:t> is a charity that provides specialist advice about dyspraxia and support for families, schools and professionals through our helpline. Face to face support for local families and schools. Self-help workshops for parent/carers. </a:t>
            </a:r>
          </a:p>
          <a:p>
            <a:r>
              <a:rPr lang="en-GB" sz="1600" u="sng" dirty="0">
                <a:solidFill>
                  <a:srgbClr val="0563C1"/>
                </a:solidFill>
                <a:latin typeface="Calibri"/>
                <a:cs typeface="Segoe UI"/>
                <a:hlinkClick r:id="rId3"/>
              </a:rPr>
              <a:t>Parents - Dyspraxia Ed (dyspraxia-ed.co.uk)</a:t>
            </a:r>
            <a:r>
              <a:rPr lang="en-GB" sz="1600" dirty="0">
                <a:latin typeface="Calibri"/>
                <a:cs typeface="Segoe UI"/>
              </a:rPr>
              <a:t> </a:t>
            </a:r>
          </a:p>
        </p:txBody>
      </p:sp>
      <p:pic>
        <p:nvPicPr>
          <p:cNvPr id="3" name="Picture 2">
            <a:extLst>
              <a:ext uri="{FF2B5EF4-FFF2-40B4-BE49-F238E27FC236}">
                <a16:creationId xmlns:a16="http://schemas.microsoft.com/office/drawing/2014/main" id="{4764197B-E4D6-FE0D-3F4A-836E9CF34479}"/>
              </a:ext>
            </a:extLst>
          </p:cNvPr>
          <p:cNvPicPr>
            <a:picLocks noChangeAspect="1"/>
          </p:cNvPicPr>
          <p:nvPr/>
        </p:nvPicPr>
        <p:blipFill>
          <a:blip r:embed="rId4"/>
          <a:stretch>
            <a:fillRect/>
          </a:stretch>
        </p:blipFill>
        <p:spPr>
          <a:xfrm>
            <a:off x="10178490" y="336322"/>
            <a:ext cx="1633870" cy="1511939"/>
          </a:xfrm>
          <a:prstGeom prst="rect">
            <a:avLst/>
          </a:prstGeom>
        </p:spPr>
      </p:pic>
      <p:sp>
        <p:nvSpPr>
          <p:cNvPr id="4" name="TextBox 3">
            <a:hlinkClick r:id="rId5" action="ppaction://hlinksldjump"/>
            <a:extLst>
              <a:ext uri="{FF2B5EF4-FFF2-40B4-BE49-F238E27FC236}">
                <a16:creationId xmlns:a16="http://schemas.microsoft.com/office/drawing/2014/main" id="{FFE0998D-EA1D-5765-86EC-77D3EFD43EE3}"/>
              </a:ext>
            </a:extLst>
          </p:cNvPr>
          <p:cNvSpPr txBox="1"/>
          <p:nvPr/>
        </p:nvSpPr>
        <p:spPr>
          <a:xfrm>
            <a:off x="10355364" y="5612153"/>
            <a:ext cx="1440082" cy="1015663"/>
          </a:xfrm>
          <a:prstGeom prst="rect">
            <a:avLst/>
          </a:prstGeom>
          <a:gradFill>
            <a:gsLst>
              <a:gs pos="0">
                <a:srgbClr val="00B050"/>
              </a:gs>
              <a:gs pos="100000">
                <a:srgbClr val="92D050"/>
              </a:gs>
            </a:gsLst>
            <a:lin ang="5400000" scaled="1"/>
          </a:gradFill>
          <a:ln w="38100">
            <a:solidFill>
              <a:schemeClr val="tx1"/>
            </a:solidFill>
          </a:ln>
        </p:spPr>
        <p:txBody>
          <a:bodyPr wrap="square" rtlCol="0">
            <a:spAutoFit/>
          </a:bodyPr>
          <a:lstStyle/>
          <a:p>
            <a:pPr algn="ctr"/>
            <a:r>
              <a:rPr lang="en-GB" sz="2000" dirty="0">
                <a:latin typeface="Comic Sans MS" panose="030F0702030302020204" pitchFamily="66" charset="0"/>
                <a:hlinkClick r:id="rId5" action="ppaction://hlinksldjump">
                  <a:extLst>
                    <a:ext uri="{A12FA001-AC4F-418D-AE19-62706E023703}">
                      <ahyp:hlinkClr xmlns:ahyp="http://schemas.microsoft.com/office/drawing/2018/hyperlinkcolor" val="tx"/>
                    </a:ext>
                  </a:extLst>
                </a:hlinkClick>
              </a:rPr>
              <a:t>Return to ‘quick links’</a:t>
            </a:r>
            <a:endParaRPr lang="en-GB" sz="2000" dirty="0">
              <a:latin typeface="Comic Sans MS" panose="030F0702030302020204" pitchFamily="66" charset="0"/>
            </a:endParaRPr>
          </a:p>
        </p:txBody>
      </p:sp>
    </p:spTree>
    <p:extLst>
      <p:ext uri="{BB962C8B-B14F-4D97-AF65-F5344CB8AC3E}">
        <p14:creationId xmlns:p14="http://schemas.microsoft.com/office/powerpoint/2010/main" val="342398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7935" y="196901"/>
            <a:ext cx="10074704" cy="1343025"/>
          </a:xfrm>
        </p:spPr>
        <p:txBody>
          <a:bodyPr vert="horz" lIns="91440" tIns="45720" rIns="91440" bIns="45720" rtlCol="0" anchor="t">
            <a:noAutofit/>
          </a:bodyPr>
          <a:lstStyle/>
          <a:p>
            <a:r>
              <a:rPr lang="en-GB" sz="3800" b="1" dirty="0">
                <a:latin typeface="Comic Sans MS" panose="030F0702030302020204" pitchFamily="66" charset="0"/>
                <a:cs typeface="Calibri"/>
              </a:rPr>
              <a:t>EHCPs</a:t>
            </a:r>
            <a:br>
              <a:rPr lang="en-GB" sz="3800" b="1" dirty="0">
                <a:latin typeface="Comic Sans MS" panose="030F0702030302020204" pitchFamily="66" charset="0"/>
                <a:cs typeface="Calibri"/>
              </a:rPr>
            </a:br>
            <a:r>
              <a:rPr lang="en-GB" sz="3800" b="1" dirty="0">
                <a:latin typeface="Comic Sans MS" panose="030F0702030302020204" pitchFamily="66" charset="0"/>
                <a:cs typeface="Calibri"/>
              </a:rPr>
              <a:t>Education Health Care Needs Assessment</a:t>
            </a:r>
            <a:endParaRPr lang="en-US" sz="3800" dirty="0">
              <a:latin typeface="Comic Sans MS" panose="030F0702030302020204" pitchFamily="66" charset="0"/>
            </a:endParaRPr>
          </a:p>
        </p:txBody>
      </p:sp>
      <p:sp>
        <p:nvSpPr>
          <p:cNvPr id="3" name="Content Placeholder 2"/>
          <p:cNvSpPr>
            <a:spLocks noGrp="1"/>
          </p:cNvSpPr>
          <p:nvPr>
            <p:ph idx="4294967295"/>
          </p:nvPr>
        </p:nvSpPr>
        <p:spPr>
          <a:xfrm>
            <a:off x="7572375" y="815975"/>
            <a:ext cx="4619625" cy="5226050"/>
          </a:xfrm>
        </p:spPr>
        <p:txBody>
          <a:bodyPr anchor="ctr">
            <a:normAutofit/>
          </a:bodyPr>
          <a:lstStyle/>
          <a:p>
            <a:pPr marL="0" indent="0">
              <a:buNone/>
            </a:pPr>
            <a:endParaRPr lang="en-GB"/>
          </a:p>
          <a:p>
            <a:pPr marL="0" indent="0">
              <a:buNone/>
            </a:pPr>
            <a:endParaRPr lang="en-GB"/>
          </a:p>
          <a:p>
            <a:pPr marL="0" indent="0">
              <a:buNone/>
            </a:pPr>
            <a:endParaRPr lang="en-GB"/>
          </a:p>
        </p:txBody>
      </p:sp>
      <p:pic>
        <p:nvPicPr>
          <p:cNvPr id="6" name="Picture 5" descr="A close up of a logo&#10;&#10;Description automatically generated">
            <a:extLst>
              <a:ext uri="{FF2B5EF4-FFF2-40B4-BE49-F238E27FC236}">
                <a16:creationId xmlns:a16="http://schemas.microsoft.com/office/drawing/2014/main" id="{D3E8CFE5-2F3C-F79C-FEF1-574854E831F1}"/>
              </a:ext>
            </a:extLst>
          </p:cNvPr>
          <p:cNvPicPr>
            <a:picLocks noChangeAspect="1"/>
          </p:cNvPicPr>
          <p:nvPr/>
        </p:nvPicPr>
        <p:blipFill>
          <a:blip r:embed="rId2"/>
          <a:stretch>
            <a:fillRect/>
          </a:stretch>
        </p:blipFill>
        <p:spPr>
          <a:xfrm>
            <a:off x="193482" y="4945777"/>
            <a:ext cx="2638425" cy="819150"/>
          </a:xfrm>
          <a:prstGeom prst="rect">
            <a:avLst/>
          </a:prstGeom>
        </p:spPr>
      </p:pic>
      <p:sp>
        <p:nvSpPr>
          <p:cNvPr id="9" name="TextBox 8">
            <a:extLst>
              <a:ext uri="{FF2B5EF4-FFF2-40B4-BE49-F238E27FC236}">
                <a16:creationId xmlns:a16="http://schemas.microsoft.com/office/drawing/2014/main" id="{1BD4181D-8724-8D4F-AC61-36EE5A9DF5CF}"/>
              </a:ext>
            </a:extLst>
          </p:cNvPr>
          <p:cNvSpPr txBox="1"/>
          <p:nvPr/>
        </p:nvSpPr>
        <p:spPr>
          <a:xfrm>
            <a:off x="2980383" y="4949860"/>
            <a:ext cx="666205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Calibri"/>
                <a:cs typeface="Segoe UI"/>
              </a:rPr>
              <a:t>The purpose of this document is to reflect the questions and answers that parent/carers may have by way of signposting them to the information they need. The document is organised based on themes of questions, and there are links to the local offer and other websites in the appendix. </a:t>
            </a:r>
          </a:p>
          <a:p>
            <a:r>
              <a:rPr lang="en-GB" sz="1600" u="sng">
                <a:solidFill>
                  <a:srgbClr val="0563C1"/>
                </a:solidFill>
                <a:latin typeface="Calibri"/>
                <a:cs typeface="Segoe UI"/>
                <a:hlinkClick r:id="rId3"/>
              </a:rPr>
              <a:t>Microsoft Word - FAQs EP EHC Assessments Aug 2023 (worcestershire.gov.uk)</a:t>
            </a:r>
            <a:r>
              <a:rPr lang="en-GB" sz="1600">
                <a:latin typeface="Calibri"/>
                <a:cs typeface="Segoe UI"/>
              </a:rPr>
              <a:t> </a:t>
            </a:r>
          </a:p>
        </p:txBody>
      </p:sp>
      <p:sp>
        <p:nvSpPr>
          <p:cNvPr id="4" name="TextBox 3">
            <a:extLst>
              <a:ext uri="{FF2B5EF4-FFF2-40B4-BE49-F238E27FC236}">
                <a16:creationId xmlns:a16="http://schemas.microsoft.com/office/drawing/2014/main" id="{66C1E359-5760-3937-03E8-40A2928EA01D}"/>
              </a:ext>
            </a:extLst>
          </p:cNvPr>
          <p:cNvSpPr txBox="1"/>
          <p:nvPr/>
        </p:nvSpPr>
        <p:spPr>
          <a:xfrm>
            <a:off x="2930770" y="1465385"/>
            <a:ext cx="709246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alibri"/>
                <a:cs typeface="Calibri"/>
              </a:rPr>
              <a:t>SEND Services</a:t>
            </a:r>
            <a:endParaRPr lang="en-US" sz="1600" b="1">
              <a:latin typeface="Calibri"/>
              <a:cs typeface="Calibri"/>
            </a:endParaRPr>
          </a:p>
          <a:p>
            <a:r>
              <a:rPr lang="en-US" sz="1600" dirty="0">
                <a:solidFill>
                  <a:srgbClr val="333333"/>
                </a:solidFill>
                <a:latin typeface="Calibri"/>
                <a:ea typeface="+mn-lt"/>
                <a:cs typeface="+mn-lt"/>
              </a:rPr>
              <a:t>If your child’s school or setting can't meet your child's needs using the support they usually offer to children who need extra help, the County Council may carry out a needs assessment for your child.  This is called an Education Health and Care Assessment or EHC assessment. When your child's needs have been assessed a plan for meeting them may be drawn up. This plan is called an Education Health and Care Plan (EHCP).</a:t>
            </a:r>
            <a:endParaRPr lang="en-US" sz="1600">
              <a:latin typeface="Calibri"/>
              <a:cs typeface="Calibri"/>
            </a:endParaRPr>
          </a:p>
          <a:p>
            <a:r>
              <a:rPr lang="en-US" sz="1600" dirty="0">
                <a:solidFill>
                  <a:srgbClr val="333333"/>
                </a:solidFill>
                <a:latin typeface="Calibri"/>
                <a:ea typeface="+mn-lt"/>
                <a:cs typeface="+mn-lt"/>
              </a:rPr>
              <a:t>If you have any questions about Education, Health and Care Plans you can contact Worcestershire Children First’s SEND Services: </a:t>
            </a:r>
            <a:endParaRPr lang="en-US" sz="1600" u="sng" dirty="0">
              <a:solidFill>
                <a:srgbClr val="970331"/>
              </a:solidFill>
              <a:latin typeface="Calibri"/>
              <a:ea typeface="+mn-lt"/>
              <a:cs typeface="Calibri"/>
            </a:endParaRPr>
          </a:p>
          <a:p>
            <a:r>
              <a:rPr lang="en-US" sz="1600" dirty="0">
                <a:solidFill>
                  <a:srgbClr val="333333"/>
                </a:solidFill>
                <a:latin typeface="Calibri"/>
                <a:ea typeface="+mn-lt"/>
                <a:cs typeface="+mn-lt"/>
              </a:rPr>
              <a:t>Call the helpline: </a:t>
            </a:r>
            <a:r>
              <a:rPr lang="en-US" sz="1600" b="1" dirty="0">
                <a:solidFill>
                  <a:srgbClr val="333333"/>
                </a:solidFill>
                <a:latin typeface="Calibri"/>
                <a:ea typeface="+mn-lt"/>
                <a:cs typeface="Calibri"/>
              </a:rPr>
              <a:t>01905 845579</a:t>
            </a:r>
          </a:p>
          <a:p>
            <a:endParaRPr lang="en-US" sz="1600" dirty="0">
              <a:solidFill>
                <a:srgbClr val="333333"/>
              </a:solidFill>
              <a:latin typeface="Calibri"/>
              <a:cs typeface="Calibri"/>
            </a:endParaRPr>
          </a:p>
          <a:p>
            <a:r>
              <a:rPr lang="en-US" sz="1600" dirty="0">
                <a:solidFill>
                  <a:srgbClr val="333333"/>
                </a:solidFill>
                <a:latin typeface="Calibri"/>
                <a:ea typeface="+mn-lt"/>
                <a:cs typeface="+mn-lt"/>
              </a:rPr>
              <a:t>Email: </a:t>
            </a:r>
            <a:r>
              <a:rPr lang="en-US" sz="1600" b="1" dirty="0">
                <a:latin typeface="Calibri"/>
                <a:ea typeface="+mn-lt"/>
                <a:cs typeface="+mn-lt"/>
              </a:rPr>
              <a:t>sen@worcschildrenfirst.org.uk</a:t>
            </a:r>
            <a:endParaRPr lang="en-US" sz="1600" b="1" dirty="0">
              <a:latin typeface="Calibri"/>
              <a:cs typeface="Calibri"/>
            </a:endParaRPr>
          </a:p>
          <a:p>
            <a:endParaRPr lang="en-US" sz="1600" dirty="0"/>
          </a:p>
          <a:p>
            <a:r>
              <a:rPr lang="en-US" sz="1600" dirty="0">
                <a:hlinkClick r:id="rId4"/>
              </a:rPr>
              <a:t>EHCP – Education, Health and Care plans | Worcestershire County Council</a:t>
            </a:r>
            <a:endParaRPr lang="en-US" sz="1600"/>
          </a:p>
        </p:txBody>
      </p:sp>
      <p:pic>
        <p:nvPicPr>
          <p:cNvPr id="8" name="Picture 7" descr="A purple sign with white text&#10;&#10;Description automatically generated">
            <a:extLst>
              <a:ext uri="{FF2B5EF4-FFF2-40B4-BE49-F238E27FC236}">
                <a16:creationId xmlns:a16="http://schemas.microsoft.com/office/drawing/2014/main" id="{205BCA09-D12A-BC90-67D1-1340B1F336FB}"/>
              </a:ext>
            </a:extLst>
          </p:cNvPr>
          <p:cNvPicPr>
            <a:picLocks noChangeAspect="1"/>
          </p:cNvPicPr>
          <p:nvPr/>
        </p:nvPicPr>
        <p:blipFill>
          <a:blip r:embed="rId5"/>
          <a:stretch>
            <a:fillRect/>
          </a:stretch>
        </p:blipFill>
        <p:spPr>
          <a:xfrm>
            <a:off x="187935" y="1523632"/>
            <a:ext cx="2636960" cy="727564"/>
          </a:xfrm>
          <a:prstGeom prst="rect">
            <a:avLst/>
          </a:prstGeom>
        </p:spPr>
      </p:pic>
      <p:pic>
        <p:nvPicPr>
          <p:cNvPr id="10" name="Picture 9">
            <a:extLst>
              <a:ext uri="{FF2B5EF4-FFF2-40B4-BE49-F238E27FC236}">
                <a16:creationId xmlns:a16="http://schemas.microsoft.com/office/drawing/2014/main" id="{9B88DEBF-9C79-4D58-B429-4C696CF63D47}"/>
              </a:ext>
            </a:extLst>
          </p:cNvPr>
          <p:cNvPicPr>
            <a:picLocks noChangeAspect="1"/>
          </p:cNvPicPr>
          <p:nvPr/>
        </p:nvPicPr>
        <p:blipFill>
          <a:blip r:embed="rId6"/>
          <a:stretch>
            <a:fillRect/>
          </a:stretch>
        </p:blipFill>
        <p:spPr>
          <a:xfrm>
            <a:off x="10262639" y="291483"/>
            <a:ext cx="1629872" cy="1512485"/>
          </a:xfrm>
          <a:prstGeom prst="rect">
            <a:avLst/>
          </a:prstGeom>
        </p:spPr>
      </p:pic>
      <p:pic>
        <p:nvPicPr>
          <p:cNvPr id="11" name="Picture 10">
            <a:hlinkClick r:id="rId7" action="ppaction://hlinksldjump"/>
            <a:extLst>
              <a:ext uri="{FF2B5EF4-FFF2-40B4-BE49-F238E27FC236}">
                <a16:creationId xmlns:a16="http://schemas.microsoft.com/office/drawing/2014/main" id="{631B31BD-A58A-3411-D06D-C11B56761941}"/>
              </a:ext>
            </a:extLst>
          </p:cNvPr>
          <p:cNvPicPr>
            <a:picLocks noChangeAspect="1"/>
          </p:cNvPicPr>
          <p:nvPr/>
        </p:nvPicPr>
        <p:blipFill>
          <a:blip r:embed="rId8"/>
          <a:stretch>
            <a:fillRect/>
          </a:stretch>
        </p:blipFill>
        <p:spPr>
          <a:xfrm>
            <a:off x="10468289" y="5581540"/>
            <a:ext cx="1530229" cy="1152244"/>
          </a:xfrm>
          <a:prstGeom prst="rect">
            <a:avLst/>
          </a:prstGeom>
        </p:spPr>
      </p:pic>
    </p:spTree>
    <p:extLst>
      <p:ext uri="{BB962C8B-B14F-4D97-AF65-F5344CB8AC3E}">
        <p14:creationId xmlns:p14="http://schemas.microsoft.com/office/powerpoint/2010/main" val="882887795"/>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455F51"/>
      </a:dk2>
      <a:lt2>
        <a:srgbClr val="E3DED1"/>
      </a:lt2>
      <a:accent1>
        <a:srgbClr val="00B050"/>
      </a:accent1>
      <a:accent2>
        <a:srgbClr val="92D050"/>
      </a:accent2>
      <a:accent3>
        <a:srgbClr val="A9DB66"/>
      </a:accent3>
      <a:accent4>
        <a:srgbClr val="CDEAA7"/>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038a8b46-8d88-4be6-8003-5aa9fbb7551e"/>
    <lcf76f155ced4ddcb4097134ff3c332f xmlns="4e61a14d-5068-470f-81b2-45a63eea482b">
      <Terms xmlns="http://schemas.microsoft.com/office/infopath/2007/PartnerControls"/>
    </lcf76f155ced4ddcb4097134ff3c332f>
    <SharedWithUsers xmlns="038a8b46-8d88-4be6-8003-5aa9fbb7551e">
      <UserInfo>
        <DisplayName/>
        <AccountId xsi:nil="true"/>
        <AccountType/>
      </UserInfo>
    </SharedWithUsers>
    <MediaLengthInSeconds xmlns="4e61a14d-5068-470f-81b2-45a63eea482b" xsi:nil="true"/>
    <_Flow_SignoffStatus xmlns="4e61a14d-5068-470f-81b2-45a63eea48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A6DF28E4594089013030F203AAD3" ma:contentTypeVersion="19" ma:contentTypeDescription="Create a new document." ma:contentTypeScope="" ma:versionID="795c2c69d09b06c044f6b106655e9cf4">
  <xsd:schema xmlns:xsd="http://www.w3.org/2001/XMLSchema" xmlns:xs="http://www.w3.org/2001/XMLSchema" xmlns:p="http://schemas.microsoft.com/office/2006/metadata/properties" xmlns:ns2="4e61a14d-5068-470f-81b2-45a63eea482b" xmlns:ns3="038a8b46-8d88-4be6-8003-5aa9fbb7551e" targetNamespace="http://schemas.microsoft.com/office/2006/metadata/properties" ma:root="true" ma:fieldsID="7a627eda283928584307ba2debd28d74" ns2:_="" ns3:_="">
    <xsd:import namespace="4e61a14d-5068-470f-81b2-45a63eea482b"/>
    <xsd:import namespace="038a8b46-8d88-4be6-8003-5aa9fbb7551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61a14d-5068-470f-81b2-45a63eea48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784a15f-d5a9-4bb3-b950-509b928a46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8a8b46-8d88-4be6-8003-5aa9fbb7551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82f2c4e-3cd3-40c7-a8a5-b1be5038359c}" ma:internalName="TaxCatchAll" ma:showField="CatchAllData" ma:web="038a8b46-8d88-4be6-8003-5aa9fbb755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431C49-89F6-4880-AF9B-E7D10887ACB3}">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4e61a14d-5068-470f-81b2-45a63eea482b"/>
    <ds:schemaRef ds:uri="038a8b46-8d88-4be6-8003-5aa9fbb7551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1F891BF-3445-42D8-99F8-D29AA64C198D}">
  <ds:schemaRefs>
    <ds:schemaRef ds:uri="http://schemas.microsoft.com/sharepoint/v3/contenttype/forms"/>
  </ds:schemaRefs>
</ds:datastoreItem>
</file>

<file path=customXml/itemProps3.xml><?xml version="1.0" encoding="utf-8"?>
<ds:datastoreItem xmlns:ds="http://schemas.openxmlformats.org/officeDocument/2006/customXml" ds:itemID="{BC709589-9617-457C-98A8-15FDEEAE6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61a14d-5068-470f-81b2-45a63eea482b"/>
    <ds:schemaRef ds:uri="038a8b46-8d88-4be6-8003-5aa9fbb755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f873751-8807-448e-b698-ee031b2a5792}" enabled="0" method="" siteId="{ef873751-8807-448e-b698-ee031b2a5792}" removed="1"/>
</clbl:labelList>
</file>

<file path=docProps/app.xml><?xml version="1.0" encoding="utf-8"?>
<Properties xmlns="http://schemas.openxmlformats.org/officeDocument/2006/extended-properties" xmlns:vt="http://schemas.openxmlformats.org/officeDocument/2006/docPropsVTypes">
  <Template>Facet</Template>
  <TotalTime>24</TotalTime>
  <Words>2057</Words>
  <Application>Microsoft Office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Comic Sans MS</vt:lpstr>
      <vt:lpstr>Helvetica</vt:lpstr>
      <vt:lpstr>Symbol</vt:lpstr>
      <vt:lpstr>Trebuchet MS</vt:lpstr>
      <vt:lpstr>Wingdings 3</vt:lpstr>
      <vt:lpstr>Facet</vt:lpstr>
      <vt:lpstr>Arrow Valley First School  Useful information,   resources and website links for parent/carers of children with SEND.</vt:lpstr>
      <vt:lpstr>Use the ‘quick links’ to find useful resources, website links, support, advice and information about specific areas of SEND.</vt:lpstr>
      <vt:lpstr>Quick Links</vt:lpstr>
      <vt:lpstr>General support and SEND information</vt:lpstr>
      <vt:lpstr>ADHD</vt:lpstr>
      <vt:lpstr>Autism</vt:lpstr>
      <vt:lpstr>Dyslexia</vt:lpstr>
      <vt:lpstr>Dyspraxia</vt:lpstr>
      <vt:lpstr>EHCPs Education Health Care Needs Assessment</vt:lpstr>
      <vt:lpstr>Parenting</vt:lpstr>
      <vt:lpstr>Physical and sensory needs</vt:lpstr>
      <vt:lpstr>Social, emotional and mental health needs</vt:lpstr>
      <vt:lpstr>Speech, language and communication needs</vt:lpstr>
      <vt:lpstr>Supporting families facing difficulties, trauma, loss and bereavement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Educational Needs Information Report</dc:title>
  <dc:creator>Nicola Reynolds</dc:creator>
  <cp:lastModifiedBy>holly adams</cp:lastModifiedBy>
  <cp:revision>543</cp:revision>
  <dcterms:created xsi:type="dcterms:W3CDTF">2021-01-01T20:50:11Z</dcterms:created>
  <dcterms:modified xsi:type="dcterms:W3CDTF">2025-01-20T22:34:13Z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0x010100B50FA6DF28E4594089013030F203AAD3</vt:lpwstr>
  </property>
  <property fmtid="{D5CDD505-2E9C-101B-9397-08002B2CF9AE}" pid="3" name="Order">
    <vt:r8>2054700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